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7" r:id="rId17"/>
    <p:sldId id="273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4906832298136651E-2"/>
          <c:y val="0.10379177602799652"/>
          <c:w val="0.76827955201252041"/>
          <c:h val="0.8406526684164479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8653278943650028"/>
                  <c:y val="-9.9091155493334179E-2"/>
                </c:manualLayout>
              </c:layout>
              <c:showVal val="1"/>
            </c:dLbl>
            <c:dLbl>
              <c:idx val="1"/>
              <c:layout>
                <c:manualLayout>
                  <c:x val="0.17882326591713424"/>
                  <c:y val="1.8715569187168837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Лист1!$A$2:$A$5</c:f>
              <c:strCache>
                <c:ptCount val="2"/>
                <c:pt idx="0">
                  <c:v>обязательная часть</c:v>
                </c:pt>
                <c:pt idx="1">
                  <c:v>Вариативная часть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0.60000000000000009</c:v>
                </c:pt>
                <c:pt idx="1">
                  <c:v>0.4</c:v>
                </c:pt>
              </c:numCache>
            </c:numRef>
          </c:val>
        </c:ser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8098309846629679"/>
          <c:y val="0.45881149006801375"/>
          <c:w val="0.31901690153370355"/>
          <c:h val="0.5411885099319861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399" y="265471"/>
            <a:ext cx="8182005" cy="1663331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«Детский сад №116 комбинированного вида»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ПРИВОЛЖСКОГО РАЙОНА Г.КАЗАНИ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14554"/>
            <a:ext cx="7854696" cy="335758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Краткая презентация</a:t>
            </a:r>
          </a:p>
          <a:p>
            <a:pPr algn="ctr"/>
            <a:r>
              <a:rPr lang="ru-RU" sz="3600" dirty="0" smtClean="0"/>
              <a:t>ОСНОВНОЙ ОБРАЗОВАТЕЛЬНОЙ ПРОГРАММЫ</a:t>
            </a:r>
          </a:p>
          <a:p>
            <a:pPr algn="ctr"/>
            <a:r>
              <a:rPr lang="ru-RU" sz="1800" dirty="0" smtClean="0"/>
              <a:t>Информация для родителей </a:t>
            </a:r>
          </a:p>
          <a:p>
            <a:pPr algn="ctr"/>
            <a:r>
              <a:rPr lang="ru-RU" sz="1800" dirty="0" smtClean="0"/>
              <a:t>(законных представителей)</a:t>
            </a:r>
          </a:p>
          <a:p>
            <a:pPr algn="ctr"/>
            <a:r>
              <a:rPr lang="ru-RU" sz="1800" dirty="0" smtClean="0"/>
              <a:t>воспитанников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/>
                <a:ea typeface="Calibri"/>
              </a:rPr>
              <a:t>задачи реализуются в процессе разнообразных видов детской деятельности: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000240"/>
            <a:ext cx="785818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Georgia"/>
                <a:cs typeface="Georgia"/>
              </a:rPr>
              <a:t>Образовательная</a:t>
            </a:r>
          </a:p>
          <a:p>
            <a:pPr algn="ctr"/>
            <a:endParaRPr lang="ru-RU" sz="3200" dirty="0" smtClean="0">
              <a:solidFill>
                <a:srgbClr val="0070C0"/>
              </a:solidFill>
              <a:latin typeface="Georgia"/>
              <a:cs typeface="Georgia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Georgia"/>
              <a:cs typeface="Georgia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Georgia"/>
              <a:cs typeface="Georgia"/>
            </a:endParaRPr>
          </a:p>
          <a:p>
            <a:pPr algn="ctr"/>
            <a:endParaRPr lang="ru-RU" sz="3200" dirty="0" smtClean="0">
              <a:solidFill>
                <a:srgbClr val="0070C0"/>
              </a:solidFill>
              <a:latin typeface="Georgia"/>
              <a:cs typeface="Georgia"/>
            </a:endParaRPr>
          </a:p>
          <a:p>
            <a:pPr algn="ctr"/>
            <a:r>
              <a:rPr lang="ru-RU" spc="-95" dirty="0" smtClean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643182"/>
            <a:ext cx="8429684" cy="4865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Социально-коммуникативное</a:t>
            </a:r>
            <a:r>
              <a:rPr lang="ru-RU" b="1" spc="3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развитие</a:t>
            </a:r>
            <a:r>
              <a:rPr lang="ru-RU" b="1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направлено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на:</a:t>
            </a:r>
            <a:endParaRPr lang="ru-RU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ru-RU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ts val="2135"/>
              </a:lnSpc>
              <a:spcBef>
                <a:spcPts val="5"/>
              </a:spcBef>
              <a:buFont typeface="Symbol"/>
              <a:buChar char=""/>
              <a:tabLst>
                <a:tab pos="354965" algn="l"/>
                <a:tab pos="355600" algn="l"/>
                <a:tab pos="1393190" algn="l"/>
                <a:tab pos="2033270" algn="l"/>
                <a:tab pos="2304415" algn="l"/>
                <a:tab pos="3525520" algn="l"/>
                <a:tab pos="4629150" algn="l"/>
                <a:tab pos="4886960" algn="l"/>
                <a:tab pos="6017895" algn="l"/>
                <a:tab pos="6982459" algn="l"/>
                <a:tab pos="8206740" algn="l"/>
              </a:tabLst>
            </a:pPr>
            <a:r>
              <a:rPr lang="ru-RU" spc="10" dirty="0" smtClean="0">
                <a:latin typeface="Times New Roman"/>
                <a:cs typeface="Times New Roman"/>
              </a:rPr>
              <a:t>у</a:t>
            </a:r>
            <a:r>
              <a:rPr lang="ru-RU" spc="-10" dirty="0" smtClean="0">
                <a:latin typeface="Times New Roman"/>
                <a:cs typeface="Times New Roman"/>
              </a:rPr>
              <a:t>св</a:t>
            </a:r>
            <a:r>
              <a:rPr lang="ru-RU" spc="20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ение	</a:t>
            </a:r>
            <a:r>
              <a:rPr lang="ru-RU" spc="-5" dirty="0" smtClean="0">
                <a:latin typeface="Times New Roman"/>
                <a:cs typeface="Times New Roman"/>
              </a:rPr>
              <a:t>но</a:t>
            </a:r>
            <a:r>
              <a:rPr lang="ru-RU" spc="-30" dirty="0" smtClean="0">
                <a:latin typeface="Times New Roman"/>
                <a:cs typeface="Times New Roman"/>
              </a:rPr>
              <a:t>р</a:t>
            </a:r>
            <a:r>
              <a:rPr lang="ru-RU" dirty="0" smtClean="0">
                <a:latin typeface="Times New Roman"/>
                <a:cs typeface="Times New Roman"/>
              </a:rPr>
              <a:t>м	и	</a:t>
            </a:r>
            <a:r>
              <a:rPr lang="ru-RU" spc="-5" dirty="0" smtClean="0">
                <a:latin typeface="Times New Roman"/>
                <a:cs typeface="Times New Roman"/>
              </a:rPr>
              <a:t>ценн</a:t>
            </a:r>
            <a:r>
              <a:rPr lang="ru-RU" spc="40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с</a:t>
            </a:r>
            <a:r>
              <a:rPr lang="ru-RU" spc="5" dirty="0" smtClean="0">
                <a:latin typeface="Times New Roman"/>
                <a:cs typeface="Times New Roman"/>
              </a:rPr>
              <a:t>т</a:t>
            </a:r>
            <a:r>
              <a:rPr lang="ru-RU" dirty="0" smtClean="0">
                <a:latin typeface="Times New Roman"/>
                <a:cs typeface="Times New Roman"/>
              </a:rPr>
              <a:t>ей,	</a:t>
            </a:r>
            <a:r>
              <a:rPr lang="ru-RU" spc="-5" dirty="0" smtClean="0">
                <a:latin typeface="Times New Roman"/>
                <a:cs typeface="Times New Roman"/>
              </a:rPr>
              <a:t>пр</a:t>
            </a:r>
            <a:r>
              <a:rPr lang="ru-RU" spc="-10" dirty="0" smtClean="0">
                <a:latin typeface="Times New Roman"/>
                <a:cs typeface="Times New Roman"/>
              </a:rPr>
              <a:t>и</a:t>
            </a:r>
            <a:r>
              <a:rPr lang="ru-RU" spc="-5" dirty="0" smtClean="0">
                <a:latin typeface="Times New Roman"/>
                <a:cs typeface="Times New Roman"/>
              </a:rPr>
              <a:t>няты</a:t>
            </a:r>
            <a:r>
              <a:rPr lang="ru-RU" dirty="0" smtClean="0">
                <a:latin typeface="Times New Roman"/>
                <a:cs typeface="Times New Roman"/>
              </a:rPr>
              <a:t>х	в	общ</a:t>
            </a:r>
            <a:r>
              <a:rPr lang="ru-RU" spc="50" dirty="0" smtClean="0">
                <a:latin typeface="Times New Roman"/>
                <a:cs typeface="Times New Roman"/>
              </a:rPr>
              <a:t>е</a:t>
            </a:r>
            <a:r>
              <a:rPr lang="ru-RU" spc="-10" dirty="0" smtClean="0">
                <a:latin typeface="Times New Roman"/>
                <a:cs typeface="Times New Roman"/>
              </a:rPr>
              <a:t>с</a:t>
            </a:r>
            <a:r>
              <a:rPr lang="ru-RU" dirty="0" smtClean="0">
                <a:latin typeface="Times New Roman"/>
                <a:cs typeface="Times New Roman"/>
              </a:rPr>
              <a:t>тв</a:t>
            </a:r>
            <a:r>
              <a:rPr lang="ru-RU" spc="-15" dirty="0" smtClean="0">
                <a:latin typeface="Times New Roman"/>
                <a:cs typeface="Times New Roman"/>
              </a:rPr>
              <a:t>е</a:t>
            </a:r>
            <a:r>
              <a:rPr lang="ru-RU" dirty="0" smtClean="0">
                <a:latin typeface="Times New Roman"/>
                <a:cs typeface="Times New Roman"/>
              </a:rPr>
              <a:t>,	</a:t>
            </a:r>
            <a:r>
              <a:rPr lang="ru-RU" spc="-5" dirty="0" smtClean="0">
                <a:latin typeface="Times New Roman"/>
                <a:cs typeface="Times New Roman"/>
              </a:rPr>
              <a:t>вк</a:t>
            </a:r>
            <a:r>
              <a:rPr lang="ru-RU" spc="-10" dirty="0" smtClean="0">
                <a:latin typeface="Times New Roman"/>
                <a:cs typeface="Times New Roman"/>
              </a:rPr>
              <a:t>л</a:t>
            </a:r>
            <a:r>
              <a:rPr lang="ru-RU" spc="-75" dirty="0" smtClean="0">
                <a:latin typeface="Times New Roman"/>
                <a:cs typeface="Times New Roman"/>
              </a:rPr>
              <a:t>ю</a:t>
            </a:r>
            <a:r>
              <a:rPr lang="ru-RU" spc="-10" dirty="0" smtClean="0">
                <a:latin typeface="Times New Roman"/>
                <a:cs typeface="Times New Roman"/>
              </a:rPr>
              <a:t>ч</a:t>
            </a:r>
            <a:r>
              <a:rPr lang="ru-RU" dirty="0" smtClean="0">
                <a:latin typeface="Times New Roman"/>
                <a:cs typeface="Times New Roman"/>
              </a:rPr>
              <a:t>ая	мор</a:t>
            </a:r>
            <a:r>
              <a:rPr lang="ru-RU" spc="15" dirty="0" smtClean="0">
                <a:latin typeface="Times New Roman"/>
                <a:cs typeface="Times New Roman"/>
              </a:rPr>
              <a:t>а</a:t>
            </a:r>
            <a:r>
              <a:rPr lang="ru-RU" dirty="0" smtClean="0">
                <a:latin typeface="Times New Roman"/>
                <a:cs typeface="Times New Roman"/>
              </a:rPr>
              <a:t>льные и</a:t>
            </a:r>
          </a:p>
          <a:p>
            <a:pPr marL="355600">
              <a:lnSpc>
                <a:spcPts val="2135"/>
              </a:lnSpc>
            </a:pPr>
            <a:r>
              <a:rPr lang="ru-RU" spc="-5" dirty="0" smtClean="0">
                <a:latin typeface="Times New Roman"/>
                <a:cs typeface="Times New Roman"/>
              </a:rPr>
              <a:t>нравственные</a:t>
            </a:r>
            <a:r>
              <a:rPr lang="ru-RU" spc="-3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ценности.</a:t>
            </a: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dirty="0" smtClean="0">
                <a:latin typeface="Times New Roman"/>
                <a:cs typeface="Times New Roman"/>
              </a:rPr>
              <a:t>развитие </a:t>
            </a:r>
            <a:r>
              <a:rPr lang="ru-RU" spc="-5" dirty="0" smtClean="0">
                <a:latin typeface="Times New Roman"/>
                <a:cs typeface="Times New Roman"/>
              </a:rPr>
              <a:t>общения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взаимодействия ребенка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со взрослыми</a:t>
            </a:r>
            <a:r>
              <a:rPr lang="ru-RU" spc="2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-5" dirty="0" smtClean="0">
                <a:latin typeface="Times New Roman"/>
                <a:cs typeface="Times New Roman"/>
              </a:rPr>
              <a:t> сверстниками.</a:t>
            </a:r>
            <a:endParaRPr lang="ru-RU" dirty="0" smtClean="0">
              <a:latin typeface="Times New Roman"/>
              <a:cs typeface="Times New Roman"/>
            </a:endParaRPr>
          </a:p>
          <a:p>
            <a:pPr marL="355600" marR="635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  <a:tab pos="1875155" algn="l"/>
                <a:tab pos="4114165" algn="l"/>
                <a:tab pos="6430645" algn="l"/>
                <a:tab pos="6863715" algn="l"/>
              </a:tabLst>
            </a:pPr>
            <a:r>
              <a:rPr lang="ru-RU" dirty="0" smtClean="0">
                <a:latin typeface="Times New Roman"/>
                <a:cs typeface="Times New Roman"/>
              </a:rPr>
              <a:t>с</a:t>
            </a:r>
            <a:r>
              <a:rPr lang="ru-RU" spc="30" dirty="0" smtClean="0">
                <a:latin typeface="Times New Roman"/>
                <a:cs typeface="Times New Roman"/>
              </a:rPr>
              <a:t>т</a:t>
            </a:r>
            <a:r>
              <a:rPr lang="ru-RU" dirty="0" smtClean="0">
                <a:latin typeface="Times New Roman"/>
                <a:cs typeface="Times New Roman"/>
              </a:rPr>
              <a:t>ано</a:t>
            </a:r>
            <a:r>
              <a:rPr lang="ru-RU" spc="-20" dirty="0" smtClean="0">
                <a:latin typeface="Times New Roman"/>
                <a:cs typeface="Times New Roman"/>
              </a:rPr>
              <a:t>в</a:t>
            </a:r>
            <a:r>
              <a:rPr lang="ru-RU" dirty="0" smtClean="0">
                <a:latin typeface="Times New Roman"/>
                <a:cs typeface="Times New Roman"/>
              </a:rPr>
              <a:t>л</a:t>
            </a:r>
            <a:r>
              <a:rPr lang="ru-RU" spc="5" dirty="0" smtClean="0">
                <a:latin typeface="Times New Roman"/>
                <a:cs typeface="Times New Roman"/>
              </a:rPr>
              <a:t>е</a:t>
            </a:r>
            <a:r>
              <a:rPr lang="ru-RU" spc="-5" dirty="0" smtClean="0">
                <a:latin typeface="Times New Roman"/>
                <a:cs typeface="Times New Roman"/>
              </a:rPr>
              <a:t>н</a:t>
            </a:r>
            <a:r>
              <a:rPr lang="ru-RU" spc="-10" dirty="0" smtClean="0">
                <a:latin typeface="Times New Roman"/>
                <a:cs typeface="Times New Roman"/>
              </a:rPr>
              <a:t>и</a:t>
            </a:r>
            <a:r>
              <a:rPr lang="ru-RU" dirty="0" smtClean="0">
                <a:latin typeface="Times New Roman"/>
                <a:cs typeface="Times New Roman"/>
              </a:rPr>
              <a:t>е	</a:t>
            </a:r>
            <a:r>
              <a:rPr lang="ru-RU" spc="25" dirty="0" smtClean="0">
                <a:latin typeface="Times New Roman"/>
                <a:cs typeface="Times New Roman"/>
              </a:rPr>
              <a:t>с</a:t>
            </a:r>
            <a:r>
              <a:rPr lang="ru-RU" dirty="0" smtClean="0">
                <a:latin typeface="Times New Roman"/>
                <a:cs typeface="Times New Roman"/>
              </a:rPr>
              <a:t>ам</a:t>
            </a:r>
            <a:r>
              <a:rPr lang="ru-RU" spc="35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с</a:t>
            </a:r>
            <a:r>
              <a:rPr lang="ru-RU" spc="-15" dirty="0" smtClean="0">
                <a:latin typeface="Times New Roman"/>
                <a:cs typeface="Times New Roman"/>
              </a:rPr>
              <a:t>т</a:t>
            </a:r>
            <a:r>
              <a:rPr lang="ru-RU" spc="-40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я</a:t>
            </a:r>
            <a:r>
              <a:rPr lang="ru-RU" spc="-10" dirty="0" smtClean="0">
                <a:latin typeface="Times New Roman"/>
                <a:cs typeface="Times New Roman"/>
              </a:rPr>
              <a:t>т</a:t>
            </a:r>
            <a:r>
              <a:rPr lang="ru-RU" dirty="0" smtClean="0">
                <a:latin typeface="Times New Roman"/>
                <a:cs typeface="Times New Roman"/>
              </a:rPr>
              <a:t>е</a:t>
            </a:r>
            <a:r>
              <a:rPr lang="ru-RU" spc="5" dirty="0" smtClean="0">
                <a:latin typeface="Times New Roman"/>
                <a:cs typeface="Times New Roman"/>
              </a:rPr>
              <a:t>л</a:t>
            </a:r>
            <a:r>
              <a:rPr lang="ru-RU" spc="-5" dirty="0" smtClean="0">
                <a:latin typeface="Times New Roman"/>
                <a:cs typeface="Times New Roman"/>
              </a:rPr>
              <a:t>ь</a:t>
            </a:r>
            <a:r>
              <a:rPr lang="ru-RU" spc="-10" dirty="0" smtClean="0">
                <a:latin typeface="Times New Roman"/>
                <a:cs typeface="Times New Roman"/>
              </a:rPr>
              <a:t>н</a:t>
            </a:r>
            <a:r>
              <a:rPr lang="ru-RU" spc="45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с</a:t>
            </a:r>
            <a:r>
              <a:rPr lang="ru-RU" spc="5" dirty="0" smtClean="0">
                <a:latin typeface="Times New Roman"/>
                <a:cs typeface="Times New Roman"/>
              </a:rPr>
              <a:t>т</a:t>
            </a:r>
            <a:r>
              <a:rPr lang="ru-RU" spc="-5" dirty="0" smtClean="0">
                <a:latin typeface="Times New Roman"/>
                <a:cs typeface="Times New Roman"/>
              </a:rPr>
              <a:t>и</a:t>
            </a:r>
            <a:r>
              <a:rPr lang="ru-RU" dirty="0" smtClean="0">
                <a:latin typeface="Times New Roman"/>
                <a:cs typeface="Times New Roman"/>
              </a:rPr>
              <a:t>,	</a:t>
            </a:r>
            <a:r>
              <a:rPr lang="ru-RU" spc="-5" dirty="0" smtClean="0">
                <a:latin typeface="Times New Roman"/>
                <a:cs typeface="Times New Roman"/>
              </a:rPr>
              <a:t>цел</a:t>
            </a:r>
            <a:r>
              <a:rPr lang="ru-RU" spc="5" dirty="0" smtClean="0">
                <a:latin typeface="Times New Roman"/>
                <a:cs typeface="Times New Roman"/>
              </a:rPr>
              <a:t>е</a:t>
            </a:r>
            <a:r>
              <a:rPr lang="ru-RU" spc="-5" dirty="0" smtClean="0">
                <a:latin typeface="Times New Roman"/>
                <a:cs typeface="Times New Roman"/>
              </a:rPr>
              <a:t>н</a:t>
            </a:r>
            <a:r>
              <a:rPr lang="ru-RU" spc="-25" dirty="0" smtClean="0">
                <a:latin typeface="Times New Roman"/>
                <a:cs typeface="Times New Roman"/>
              </a:rPr>
              <a:t>а</a:t>
            </a:r>
            <a:r>
              <a:rPr lang="ru-RU" spc="-15" dirty="0" smtClean="0">
                <a:latin typeface="Times New Roman"/>
                <a:cs typeface="Times New Roman"/>
              </a:rPr>
              <a:t>п</a:t>
            </a:r>
            <a:r>
              <a:rPr lang="ru-RU" dirty="0" smtClean="0">
                <a:latin typeface="Times New Roman"/>
                <a:cs typeface="Times New Roman"/>
              </a:rPr>
              <a:t>ра</a:t>
            </a:r>
            <a:r>
              <a:rPr lang="ru-RU" spc="-20" dirty="0" smtClean="0">
                <a:latin typeface="Times New Roman"/>
                <a:cs typeface="Times New Roman"/>
              </a:rPr>
              <a:t>в</a:t>
            </a:r>
            <a:r>
              <a:rPr lang="ru-RU" dirty="0" smtClean="0">
                <a:latin typeface="Times New Roman"/>
                <a:cs typeface="Times New Roman"/>
              </a:rPr>
              <a:t>л</a:t>
            </a:r>
            <a:r>
              <a:rPr lang="ru-RU" spc="5" dirty="0" smtClean="0">
                <a:latin typeface="Times New Roman"/>
                <a:cs typeface="Times New Roman"/>
              </a:rPr>
              <a:t>е</a:t>
            </a:r>
            <a:r>
              <a:rPr lang="ru-RU" spc="-5" dirty="0" smtClean="0">
                <a:latin typeface="Times New Roman"/>
                <a:cs typeface="Times New Roman"/>
              </a:rPr>
              <a:t>н</a:t>
            </a:r>
            <a:r>
              <a:rPr lang="ru-RU" spc="-10" dirty="0" smtClean="0">
                <a:latin typeface="Times New Roman"/>
                <a:cs typeface="Times New Roman"/>
              </a:rPr>
              <a:t>н</a:t>
            </a:r>
            <a:r>
              <a:rPr lang="ru-RU" spc="45" dirty="0" smtClean="0">
                <a:latin typeface="Times New Roman"/>
                <a:cs typeface="Times New Roman"/>
              </a:rPr>
              <a:t>о</a:t>
            </a:r>
            <a:r>
              <a:rPr lang="ru-RU" dirty="0" smtClean="0">
                <a:latin typeface="Times New Roman"/>
                <a:cs typeface="Times New Roman"/>
              </a:rPr>
              <a:t>с</a:t>
            </a:r>
            <a:r>
              <a:rPr lang="ru-RU" spc="5" dirty="0" smtClean="0">
                <a:latin typeface="Times New Roman"/>
                <a:cs typeface="Times New Roman"/>
              </a:rPr>
              <a:t>т</a:t>
            </a:r>
            <a:r>
              <a:rPr lang="ru-RU" dirty="0" smtClean="0">
                <a:latin typeface="Times New Roman"/>
                <a:cs typeface="Times New Roman"/>
              </a:rPr>
              <a:t>и	и </a:t>
            </a:r>
            <a:r>
              <a:rPr lang="ru-RU" spc="25" dirty="0" err="1" smtClean="0">
                <a:latin typeface="Times New Roman"/>
                <a:cs typeface="Times New Roman"/>
              </a:rPr>
              <a:t>с</a:t>
            </a:r>
            <a:r>
              <a:rPr lang="ru-RU" spc="-10" dirty="0" err="1" smtClean="0">
                <a:latin typeface="Times New Roman"/>
                <a:cs typeface="Times New Roman"/>
              </a:rPr>
              <a:t>а</a:t>
            </a:r>
            <a:r>
              <a:rPr lang="ru-RU" dirty="0" err="1" smtClean="0">
                <a:latin typeface="Times New Roman"/>
                <a:cs typeface="Times New Roman"/>
              </a:rPr>
              <a:t>мор</a:t>
            </a:r>
            <a:r>
              <a:rPr lang="ru-RU" spc="-10" dirty="0" err="1" smtClean="0">
                <a:latin typeface="Times New Roman"/>
                <a:cs typeface="Times New Roman"/>
              </a:rPr>
              <a:t>ег</a:t>
            </a:r>
            <a:r>
              <a:rPr lang="ru-RU" spc="-60" dirty="0" err="1" smtClean="0">
                <a:latin typeface="Times New Roman"/>
                <a:cs typeface="Times New Roman"/>
              </a:rPr>
              <a:t>у</a:t>
            </a:r>
            <a:r>
              <a:rPr lang="ru-RU" dirty="0" err="1" smtClean="0">
                <a:latin typeface="Times New Roman"/>
                <a:cs typeface="Times New Roman"/>
              </a:rPr>
              <a:t>л</a:t>
            </a:r>
            <a:r>
              <a:rPr lang="ru-RU" spc="-15" dirty="0" err="1" smtClean="0">
                <a:latin typeface="Times New Roman"/>
                <a:cs typeface="Times New Roman"/>
              </a:rPr>
              <a:t>я</a:t>
            </a:r>
            <a:r>
              <a:rPr lang="ru-RU" spc="-5" dirty="0" err="1" smtClean="0">
                <a:latin typeface="Times New Roman"/>
                <a:cs typeface="Times New Roman"/>
              </a:rPr>
              <a:t>ц</a:t>
            </a:r>
            <a:r>
              <a:rPr lang="ru-RU" spc="-10" dirty="0" err="1" smtClean="0">
                <a:latin typeface="Times New Roman"/>
                <a:cs typeface="Times New Roman"/>
              </a:rPr>
              <a:t>и</a:t>
            </a:r>
            <a:r>
              <a:rPr lang="ru-RU" dirty="0" err="1" smtClean="0">
                <a:latin typeface="Times New Roman"/>
                <a:cs typeface="Times New Roman"/>
              </a:rPr>
              <a:t>и</a:t>
            </a:r>
            <a:r>
              <a:rPr lang="ru-RU" dirty="0" smtClean="0">
                <a:latin typeface="Times New Roman"/>
                <a:cs typeface="Times New Roman"/>
              </a:rPr>
              <a:t>  </a:t>
            </a:r>
            <a:r>
              <a:rPr lang="ru-RU" spc="-5" dirty="0" smtClean="0">
                <a:latin typeface="Times New Roman"/>
                <a:cs typeface="Times New Roman"/>
              </a:rPr>
              <a:t>собственных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действий.</a:t>
            </a:r>
          </a:p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lang="ru-RU" spc="-5" dirty="0" smtClean="0">
                <a:latin typeface="Times New Roman"/>
                <a:cs typeface="Times New Roman"/>
              </a:rPr>
              <a:t>Развитие социального и эмоционального интеллекта, эмоциональной отзывчивости,</a:t>
            </a:r>
            <a:r>
              <a:rPr lang="ru-RU" spc="-3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сопереживания.</a:t>
            </a:r>
            <a:endParaRPr lang="ru-RU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формирование готовности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к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совместной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деятельности</a:t>
            </a:r>
            <a:r>
              <a:rPr lang="ru-RU" spc="-2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со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сверстниками.</a:t>
            </a:r>
            <a:endParaRPr lang="ru-RU" dirty="0" smtClean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формирование</a:t>
            </a:r>
            <a:r>
              <a:rPr lang="ru-RU" spc="60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уважительного</a:t>
            </a:r>
            <a:r>
              <a:rPr lang="ru-RU" spc="7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отношения</a:t>
            </a:r>
            <a:r>
              <a:rPr lang="ru-RU" spc="7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4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чувства</a:t>
            </a:r>
            <a:r>
              <a:rPr lang="ru-RU" spc="8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принадлежности</a:t>
            </a:r>
            <a:r>
              <a:rPr lang="ru-RU" spc="3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к</a:t>
            </a:r>
            <a:r>
              <a:rPr lang="ru-RU" spc="50" dirty="0" smtClean="0">
                <a:latin typeface="Times New Roman"/>
                <a:cs typeface="Times New Roman"/>
              </a:rPr>
              <a:t> </a:t>
            </a:r>
            <a:r>
              <a:rPr lang="ru-RU" spc="5" dirty="0" smtClean="0">
                <a:latin typeface="Times New Roman"/>
                <a:cs typeface="Times New Roman"/>
              </a:rPr>
              <a:t>своей </a:t>
            </a:r>
            <a:r>
              <a:rPr lang="ru-RU" spc="-434" dirty="0" smtClean="0">
                <a:latin typeface="Times New Roman"/>
                <a:cs typeface="Times New Roman"/>
              </a:rPr>
              <a:t> </a:t>
            </a:r>
            <a:r>
              <a:rPr lang="ru-RU" spc="5" dirty="0" smtClean="0">
                <a:latin typeface="Times New Roman"/>
                <a:cs typeface="Times New Roman"/>
              </a:rPr>
              <a:t>семье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 к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сообществу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детей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 взрослых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в</a:t>
            </a:r>
            <a:r>
              <a:rPr lang="ru-RU" spc="-5" dirty="0" smtClean="0">
                <a:latin typeface="Times New Roman"/>
                <a:cs typeface="Times New Roman"/>
              </a:rPr>
              <a:t> Организации.</a:t>
            </a:r>
            <a:endParaRPr lang="ru-RU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ts val="21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формирование позитивных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установок</a:t>
            </a:r>
            <a:r>
              <a:rPr lang="ru-RU" spc="-4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к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различным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видам </a:t>
            </a:r>
            <a:r>
              <a:rPr lang="ru-RU" spc="-20" dirty="0" smtClean="0">
                <a:latin typeface="Times New Roman"/>
                <a:cs typeface="Times New Roman"/>
              </a:rPr>
              <a:t>труда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-5" dirty="0" smtClean="0">
                <a:latin typeface="Times New Roman"/>
                <a:cs typeface="Times New Roman"/>
              </a:rPr>
              <a:t> творчества.</a:t>
            </a:r>
            <a:endParaRPr lang="ru-RU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формирование </a:t>
            </a:r>
            <a:r>
              <a:rPr lang="ru-RU" spc="5" dirty="0" smtClean="0">
                <a:latin typeface="Times New Roman"/>
                <a:cs typeface="Times New Roman"/>
              </a:rPr>
              <a:t>основ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безопасного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поведения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в </a:t>
            </a:r>
            <a:r>
              <a:rPr lang="ru-RU" spc="-40" dirty="0" smtClean="0">
                <a:latin typeface="Times New Roman"/>
                <a:cs typeface="Times New Roman"/>
              </a:rPr>
              <a:t>быту,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социуме,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природе.</a:t>
            </a:r>
            <a:endParaRPr lang="ru-RU" spc="-5" dirty="0" smtClean="0">
              <a:latin typeface="Times New Roman"/>
              <a:cs typeface="Times New Roman"/>
            </a:endParaRPr>
          </a:p>
          <a:p>
            <a:pPr marL="355600" marR="635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  <a:tab pos="1875155" algn="l"/>
                <a:tab pos="4114165" algn="l"/>
                <a:tab pos="6430645" algn="l"/>
                <a:tab pos="6863715" algn="l"/>
              </a:tabLst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355600" marR="635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  <a:tab pos="1875155" algn="l"/>
                <a:tab pos="4114165" algn="l"/>
                <a:tab pos="6430645" algn="l"/>
                <a:tab pos="6863715" algn="l"/>
              </a:tabLst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355600" marR="635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  <a:tab pos="1875155" algn="l"/>
                <a:tab pos="4114165" algn="l"/>
                <a:tab pos="6430645" algn="l"/>
                <a:tab pos="6863715" algn="l"/>
              </a:tabLst>
            </a:pPr>
            <a:endParaRPr lang="ru-RU"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Образовательная</a:t>
            </a:r>
            <a:r>
              <a:rPr lang="ru-RU" sz="5400" spc="-95" dirty="0" smtClean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область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38674"/>
          </a:xfrm>
        </p:spPr>
        <p:txBody>
          <a:bodyPr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Познавательное</a:t>
            </a:r>
            <a:r>
              <a:rPr lang="ru-RU" sz="2000" b="1" spc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2000" b="1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направлено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на: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499109" indent="-343535">
              <a:lnSpc>
                <a:spcPct val="100000"/>
              </a:lnSpc>
              <a:spcBef>
                <a:spcPts val="2245"/>
              </a:spcBef>
              <a:buFont typeface="Symbol"/>
              <a:buChar char=""/>
              <a:tabLst>
                <a:tab pos="499109" algn="l"/>
                <a:tab pos="499745" algn="l"/>
              </a:tabLst>
            </a:pPr>
            <a:r>
              <a:rPr lang="ru-RU" sz="2000" dirty="0" smtClean="0">
                <a:latin typeface="Times New Roman"/>
                <a:cs typeface="Times New Roman"/>
              </a:rPr>
              <a:t>развитие</a:t>
            </a:r>
            <a:r>
              <a:rPr lang="ru-RU" sz="2000" spc="-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интересов</a:t>
            </a:r>
            <a:r>
              <a:rPr lang="ru-RU" sz="2000" spc="-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детей,</a:t>
            </a:r>
            <a:r>
              <a:rPr lang="ru-RU" sz="2000" spc="-5" dirty="0" smtClean="0">
                <a:latin typeface="Times New Roman"/>
                <a:cs typeface="Times New Roman"/>
              </a:rPr>
              <a:t> любознательности</a:t>
            </a:r>
            <a:r>
              <a:rPr lang="ru-RU" sz="2000" spc="1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познавательной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мотивации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499109" indent="-343535">
              <a:lnSpc>
                <a:spcPct val="100000"/>
              </a:lnSpc>
              <a:buFont typeface="Symbol"/>
              <a:buChar char=""/>
              <a:tabLst>
                <a:tab pos="499109" algn="l"/>
                <a:tab pos="499745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формирование </a:t>
            </a:r>
            <a:r>
              <a:rPr lang="ru-RU" sz="2000" spc="-10" dirty="0" smtClean="0">
                <a:latin typeface="Times New Roman"/>
                <a:cs typeface="Times New Roman"/>
              </a:rPr>
              <a:t>познавательных</a:t>
            </a:r>
            <a:r>
              <a:rPr lang="ru-RU" sz="2000" spc="1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действий,</a:t>
            </a:r>
            <a:r>
              <a:rPr lang="ru-RU" sz="2000" spc="-1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становление</a:t>
            </a:r>
            <a:r>
              <a:rPr lang="ru-RU" sz="2000" spc="-5" dirty="0" smtClean="0">
                <a:latin typeface="Times New Roman"/>
                <a:cs typeface="Times New Roman"/>
              </a:rPr>
              <a:t> сознания.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499109" indent="-343535">
              <a:lnSpc>
                <a:spcPct val="100000"/>
              </a:lnSpc>
              <a:buFont typeface="Symbol"/>
              <a:buChar char=""/>
              <a:tabLst>
                <a:tab pos="499109" algn="l"/>
                <a:tab pos="499745" algn="l"/>
              </a:tabLst>
            </a:pPr>
            <a:r>
              <a:rPr lang="ru-RU" sz="2000" dirty="0" smtClean="0">
                <a:latin typeface="Times New Roman"/>
                <a:cs typeface="Times New Roman"/>
              </a:rPr>
              <a:t>развитие</a:t>
            </a:r>
            <a:r>
              <a:rPr lang="ru-RU" sz="2000" spc="-5" dirty="0" smtClean="0">
                <a:latin typeface="Times New Roman"/>
                <a:cs typeface="Times New Roman"/>
              </a:rPr>
              <a:t> воображения</a:t>
            </a:r>
            <a:r>
              <a:rPr lang="ru-RU" sz="2000" spc="-2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 </a:t>
            </a:r>
            <a:r>
              <a:rPr lang="ru-RU" sz="2000" spc="-15" dirty="0" smtClean="0">
                <a:latin typeface="Times New Roman"/>
                <a:cs typeface="Times New Roman"/>
              </a:rPr>
              <a:t>творческой</a:t>
            </a:r>
            <a:r>
              <a:rPr lang="ru-RU" sz="2000" spc="-1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активности.</a:t>
            </a:r>
          </a:p>
          <a:p>
            <a:pPr marL="499109" marR="5080" indent="-342900" algn="just">
              <a:lnSpc>
                <a:spcPct val="100000"/>
              </a:lnSpc>
              <a:buFont typeface="Symbol"/>
              <a:buChar char=""/>
              <a:tabLst>
                <a:tab pos="499745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формирование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первичных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представлений</a:t>
            </a:r>
            <a:r>
              <a:rPr lang="ru-RU" sz="2000" dirty="0" smtClean="0">
                <a:latin typeface="Times New Roman"/>
                <a:cs typeface="Times New Roman"/>
              </a:rPr>
              <a:t> о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себе,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других</a:t>
            </a:r>
            <a:r>
              <a:rPr lang="ru-RU" sz="2000" spc="-5" dirty="0" smtClean="0">
                <a:latin typeface="Times New Roman"/>
                <a:cs typeface="Times New Roman"/>
              </a:rPr>
              <a:t> </a:t>
            </a:r>
            <a:r>
              <a:rPr lang="ru-RU" sz="2000" spc="-15" dirty="0" smtClean="0">
                <a:latin typeface="Times New Roman"/>
                <a:cs typeface="Times New Roman"/>
              </a:rPr>
              <a:t>людях,</a:t>
            </a:r>
            <a:r>
              <a:rPr lang="ru-RU" sz="2000" spc="-10" dirty="0" smtClean="0">
                <a:latin typeface="Times New Roman"/>
                <a:cs typeface="Times New Roman"/>
              </a:rPr>
              <a:t> объектах </a:t>
            </a:r>
            <a:r>
              <a:rPr lang="ru-RU" sz="2000" spc="-434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окружающего </a:t>
            </a:r>
            <a:r>
              <a:rPr lang="ru-RU" sz="2000" dirty="0" smtClean="0">
                <a:latin typeface="Times New Roman"/>
                <a:cs typeface="Times New Roman"/>
              </a:rPr>
              <a:t>мира, о </a:t>
            </a:r>
            <a:r>
              <a:rPr lang="ru-RU" sz="2000" spc="-10" dirty="0" smtClean="0">
                <a:latin typeface="Times New Roman"/>
                <a:cs typeface="Times New Roman"/>
              </a:rPr>
              <a:t>свойствах </a:t>
            </a:r>
            <a:r>
              <a:rPr lang="ru-RU" sz="2000" dirty="0" smtClean="0">
                <a:latin typeface="Times New Roman"/>
                <a:cs typeface="Times New Roman"/>
              </a:rPr>
              <a:t>и </a:t>
            </a:r>
            <a:r>
              <a:rPr lang="ru-RU" sz="2000" spc="-5" dirty="0" smtClean="0">
                <a:latin typeface="Times New Roman"/>
                <a:cs typeface="Times New Roman"/>
              </a:rPr>
              <a:t>отношениях </a:t>
            </a:r>
            <a:r>
              <a:rPr lang="ru-RU" sz="2000" spc="-15" dirty="0" smtClean="0">
                <a:latin typeface="Times New Roman"/>
                <a:cs typeface="Times New Roman"/>
              </a:rPr>
              <a:t>объектов </a:t>
            </a:r>
            <a:r>
              <a:rPr lang="ru-RU" sz="2000" spc="-10" dirty="0" smtClean="0">
                <a:latin typeface="Times New Roman"/>
                <a:cs typeface="Times New Roman"/>
              </a:rPr>
              <a:t>окружающего </a:t>
            </a:r>
            <a:r>
              <a:rPr lang="ru-RU" sz="2000" spc="-5" dirty="0" smtClean="0">
                <a:latin typeface="Times New Roman"/>
                <a:cs typeface="Times New Roman"/>
              </a:rPr>
              <a:t>мира 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(форме,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цвете,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размере,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материале,</a:t>
            </a:r>
            <a:r>
              <a:rPr lang="ru-RU" sz="2000" spc="-5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звучании,</a:t>
            </a:r>
            <a:r>
              <a:rPr lang="ru-RU" sz="2000" spc="-5" dirty="0" smtClean="0">
                <a:latin typeface="Times New Roman"/>
                <a:cs typeface="Times New Roman"/>
              </a:rPr>
              <a:t> ритме,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темпе,</a:t>
            </a:r>
            <a:r>
              <a:rPr lang="ru-RU" sz="2000" spc="440" dirty="0" smtClean="0">
                <a:latin typeface="Times New Roman"/>
                <a:cs typeface="Times New Roman"/>
              </a:rPr>
              <a:t> </a:t>
            </a:r>
            <a:r>
              <a:rPr lang="ru-RU" sz="2000" spc="-15" dirty="0" smtClean="0">
                <a:latin typeface="Times New Roman"/>
                <a:cs typeface="Times New Roman"/>
              </a:rPr>
              <a:t>количестве, </a:t>
            </a:r>
            <a:r>
              <a:rPr lang="ru-RU" sz="2000" spc="-1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числе,</a:t>
            </a:r>
            <a:r>
              <a:rPr lang="ru-RU" sz="2000" spc="8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части</a:t>
            </a:r>
            <a:r>
              <a:rPr lang="ru-RU" sz="2000" spc="8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70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целом,</a:t>
            </a:r>
            <a:r>
              <a:rPr lang="ru-RU" sz="2000" spc="9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пространстве</a:t>
            </a:r>
            <a:r>
              <a:rPr lang="ru-RU" sz="2000" spc="9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6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времени,</a:t>
            </a:r>
            <a:r>
              <a:rPr lang="ru-RU" sz="2000" spc="95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движении</a:t>
            </a:r>
            <a:r>
              <a:rPr lang="ru-RU" sz="2000" spc="8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80" dirty="0" smtClean="0">
                <a:latin typeface="Times New Roman"/>
                <a:cs typeface="Times New Roman"/>
              </a:rPr>
              <a:t> </a:t>
            </a:r>
            <a:r>
              <a:rPr lang="ru-RU" sz="2000" spc="-15" dirty="0" smtClean="0">
                <a:latin typeface="Times New Roman"/>
                <a:cs typeface="Times New Roman"/>
              </a:rPr>
              <a:t>покое,</a:t>
            </a:r>
            <a:r>
              <a:rPr lang="ru-RU" sz="2000" spc="1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причинах </a:t>
            </a:r>
            <a:r>
              <a:rPr lang="ru-RU" sz="2000" spc="-44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следствиях</a:t>
            </a:r>
            <a:r>
              <a:rPr lang="ru-RU" sz="2000" dirty="0" smtClean="0">
                <a:latin typeface="Times New Roman"/>
                <a:cs typeface="Times New Roman"/>
              </a:rPr>
              <a:t> и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др.),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о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малой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15" dirty="0" smtClean="0">
                <a:latin typeface="Times New Roman"/>
                <a:cs typeface="Times New Roman"/>
              </a:rPr>
              <a:t>родине</a:t>
            </a:r>
            <a:r>
              <a:rPr lang="ru-RU" sz="2000" spc="-1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Отечестве,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представлений</a:t>
            </a:r>
            <a:r>
              <a:rPr lang="ru-RU" sz="2000" dirty="0" smtClean="0">
                <a:latin typeface="Times New Roman"/>
                <a:cs typeface="Times New Roman"/>
              </a:rPr>
              <a:t> о 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15" dirty="0" err="1" smtClean="0">
                <a:latin typeface="Times New Roman"/>
                <a:cs typeface="Times New Roman"/>
              </a:rPr>
              <a:t>социокультурных</a:t>
            </a:r>
            <a:r>
              <a:rPr lang="ru-RU" sz="2000" spc="-1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ценностях </a:t>
            </a:r>
            <a:r>
              <a:rPr lang="ru-RU" sz="2000" spc="-10" dirty="0" smtClean="0">
                <a:latin typeface="Times New Roman"/>
                <a:cs typeface="Times New Roman"/>
              </a:rPr>
              <a:t>нашего </a:t>
            </a:r>
            <a:r>
              <a:rPr lang="ru-RU" sz="2000" spc="-15" dirty="0" smtClean="0">
                <a:latin typeface="Times New Roman"/>
                <a:cs typeface="Times New Roman"/>
              </a:rPr>
              <a:t>народа, </a:t>
            </a:r>
            <a:r>
              <a:rPr lang="ru-RU" sz="2000" dirty="0" smtClean="0">
                <a:latin typeface="Times New Roman"/>
                <a:cs typeface="Times New Roman"/>
              </a:rPr>
              <a:t>об </a:t>
            </a:r>
            <a:r>
              <a:rPr lang="ru-RU" sz="2000" spc="-5" dirty="0" smtClean="0">
                <a:latin typeface="Times New Roman"/>
                <a:cs typeface="Times New Roman"/>
              </a:rPr>
              <a:t>отечественных </a:t>
            </a:r>
            <a:r>
              <a:rPr lang="ru-RU" sz="2000" dirty="0" smtClean="0">
                <a:latin typeface="Times New Roman"/>
                <a:cs typeface="Times New Roman"/>
              </a:rPr>
              <a:t>традициях и </a:t>
            </a:r>
            <a:r>
              <a:rPr lang="ru-RU" sz="2000" spc="5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праздниках.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499109" marR="6350" indent="-342900" algn="just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99745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формирование первичных представлений </a:t>
            </a:r>
            <a:r>
              <a:rPr lang="ru-RU" sz="2000" dirty="0" smtClean="0">
                <a:latin typeface="Times New Roman"/>
                <a:cs typeface="Times New Roman"/>
              </a:rPr>
              <a:t>о </a:t>
            </a:r>
            <a:r>
              <a:rPr lang="ru-RU" sz="2000" spc="-5" dirty="0" smtClean="0">
                <a:latin typeface="Times New Roman"/>
                <a:cs typeface="Times New Roman"/>
              </a:rPr>
              <a:t>планете Земля </a:t>
            </a:r>
            <a:r>
              <a:rPr lang="ru-RU" sz="2000" spc="-15" dirty="0" smtClean="0">
                <a:latin typeface="Times New Roman"/>
                <a:cs typeface="Times New Roman"/>
              </a:rPr>
              <a:t>как </a:t>
            </a:r>
            <a:r>
              <a:rPr lang="ru-RU" sz="2000" spc="-5" dirty="0" smtClean="0">
                <a:latin typeface="Times New Roman"/>
                <a:cs typeface="Times New Roman"/>
              </a:rPr>
              <a:t>общем </a:t>
            </a:r>
            <a:r>
              <a:rPr lang="ru-RU" sz="2000" spc="-10" dirty="0" smtClean="0">
                <a:latin typeface="Times New Roman"/>
                <a:cs typeface="Times New Roman"/>
              </a:rPr>
              <a:t>доме </a:t>
            </a:r>
            <a:r>
              <a:rPr lang="ru-RU" sz="2000" spc="-5" dirty="0" smtClean="0">
                <a:latin typeface="Times New Roman"/>
                <a:cs typeface="Times New Roman"/>
              </a:rPr>
              <a:t> </a:t>
            </a:r>
            <a:r>
              <a:rPr lang="ru-RU" sz="2000" spc="-20" dirty="0" smtClean="0">
                <a:latin typeface="Times New Roman"/>
                <a:cs typeface="Times New Roman"/>
              </a:rPr>
              <a:t>людей,</a:t>
            </a:r>
            <a:r>
              <a:rPr lang="ru-RU" sz="2000" spc="1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об</a:t>
            </a:r>
            <a:r>
              <a:rPr lang="ru-RU" sz="2000" spc="-1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особенностях</a:t>
            </a:r>
            <a:r>
              <a:rPr lang="ru-RU" sz="2000" spc="-2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ее </a:t>
            </a:r>
            <a:r>
              <a:rPr lang="ru-RU" sz="2000" spc="-10" dirty="0" smtClean="0">
                <a:latin typeface="Times New Roman"/>
                <a:cs typeface="Times New Roman"/>
              </a:rPr>
              <a:t>природы,</a:t>
            </a:r>
            <a:r>
              <a:rPr lang="ru-RU" sz="2000" spc="-5" dirty="0" smtClean="0">
                <a:latin typeface="Times New Roman"/>
                <a:cs typeface="Times New Roman"/>
              </a:rPr>
              <a:t> многообразии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5" dirty="0" smtClean="0">
                <a:latin typeface="Times New Roman"/>
                <a:cs typeface="Times New Roman"/>
              </a:rPr>
              <a:t>стран</a:t>
            </a:r>
            <a:r>
              <a:rPr lang="ru-RU" sz="2000" spc="-1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 </a:t>
            </a:r>
            <a:r>
              <a:rPr lang="ru-RU" sz="2000" spc="-10" dirty="0" smtClean="0">
                <a:latin typeface="Times New Roman"/>
                <a:cs typeface="Times New Roman"/>
              </a:rPr>
              <a:t>народов </a:t>
            </a:r>
            <a:r>
              <a:rPr lang="ru-RU" sz="2000" dirty="0" smtClean="0">
                <a:latin typeface="Times New Roman"/>
                <a:cs typeface="Times New Roman"/>
              </a:rPr>
              <a:t>мира.</a:t>
            </a:r>
            <a:endParaRPr lang="ru-RU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Образовательная</a:t>
            </a:r>
            <a:r>
              <a:rPr lang="ru-RU" sz="5400" spc="-95" dirty="0" smtClean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область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  </a:t>
            </a:r>
            <a:r>
              <a:rPr lang="ru-RU" sz="34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Речевое	</a:t>
            </a:r>
            <a:r>
              <a:rPr lang="ru-RU" sz="34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34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направлено </a:t>
            </a:r>
            <a:r>
              <a:rPr lang="ru-RU" sz="3100" spc="-5" dirty="0" smtClean="0">
                <a:latin typeface="Times New Roman"/>
                <a:cs typeface="Times New Roman"/>
              </a:rPr>
              <a:t>на:</a:t>
            </a:r>
            <a:endParaRPr lang="ru-RU" sz="3100" dirty="0" smtClean="0">
              <a:latin typeface="Times New Roman"/>
              <a:cs typeface="Times New Roman"/>
            </a:endParaRPr>
          </a:p>
          <a:p>
            <a:r>
              <a:rPr lang="ru-RU" sz="3100" dirty="0" smtClean="0">
                <a:latin typeface="Times New Roman"/>
                <a:cs typeface="Times New Roman"/>
              </a:rPr>
              <a:t>Речевое развитие включает владение речью как средством общения и культуры.</a:t>
            </a: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z="3100" spc="-5" dirty="0" smtClean="0">
                <a:latin typeface="Times New Roman"/>
                <a:cs typeface="Times New Roman"/>
              </a:rPr>
              <a:t>Обогащение</a:t>
            </a:r>
            <a:r>
              <a:rPr lang="ru-RU" sz="3100" spc="-20" dirty="0" smtClean="0"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активного</a:t>
            </a:r>
            <a:r>
              <a:rPr lang="ru-RU" sz="3100" spc="-5" dirty="0" smtClean="0">
                <a:latin typeface="Times New Roman"/>
                <a:cs typeface="Times New Roman"/>
              </a:rPr>
              <a:t> словаря.</a:t>
            </a:r>
            <a:endParaRPr lang="ru-RU" sz="3100" dirty="0" smtClean="0">
              <a:latin typeface="Times New Roman"/>
              <a:cs typeface="Times New Roman"/>
            </a:endParaRPr>
          </a:p>
          <a:p>
            <a:pPr marL="354965" marR="508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  <a:tab pos="1576070" algn="l"/>
                <a:tab pos="2740660" algn="l"/>
                <a:tab pos="4559300" algn="l"/>
                <a:tab pos="6050915" algn="l"/>
                <a:tab pos="7845425" algn="l"/>
              </a:tabLst>
            </a:pPr>
            <a:r>
              <a:rPr lang="ru-RU" sz="3100" spc="-5" dirty="0" smtClean="0">
                <a:latin typeface="Times New Roman"/>
                <a:cs typeface="Times New Roman"/>
              </a:rPr>
              <a:t>Развити</a:t>
            </a:r>
            <a:r>
              <a:rPr lang="ru-RU" sz="3100" dirty="0" smtClean="0">
                <a:latin typeface="Times New Roman"/>
                <a:cs typeface="Times New Roman"/>
              </a:rPr>
              <a:t>е	с</a:t>
            </a:r>
            <a:r>
              <a:rPr lang="ru-RU" sz="3100" spc="-20" dirty="0" smtClean="0">
                <a:latin typeface="Times New Roman"/>
                <a:cs typeface="Times New Roman"/>
              </a:rPr>
              <a:t>в</a:t>
            </a:r>
            <a:r>
              <a:rPr lang="ru-RU" sz="3100" spc="-15" dirty="0" smtClean="0">
                <a:latin typeface="Times New Roman"/>
                <a:cs typeface="Times New Roman"/>
              </a:rPr>
              <a:t>я</a:t>
            </a:r>
            <a:r>
              <a:rPr lang="ru-RU" sz="3100" dirty="0" smtClean="0">
                <a:latin typeface="Times New Roman"/>
                <a:cs typeface="Times New Roman"/>
              </a:rPr>
              <a:t>з</a:t>
            </a:r>
            <a:r>
              <a:rPr lang="ru-RU" sz="3100" spc="-10" dirty="0" smtClean="0">
                <a:latin typeface="Times New Roman"/>
                <a:cs typeface="Times New Roman"/>
              </a:rPr>
              <a:t>н</a:t>
            </a:r>
            <a:r>
              <a:rPr lang="ru-RU" sz="3100" dirty="0" smtClean="0">
                <a:latin typeface="Times New Roman"/>
                <a:cs typeface="Times New Roman"/>
              </a:rPr>
              <a:t>ой,	гра</a:t>
            </a:r>
            <a:r>
              <a:rPr lang="ru-RU" sz="3100" spc="-10" dirty="0" smtClean="0">
                <a:latin typeface="Times New Roman"/>
                <a:cs typeface="Times New Roman"/>
              </a:rPr>
              <a:t>м</a:t>
            </a:r>
            <a:r>
              <a:rPr lang="ru-RU" sz="3100" spc="-15" dirty="0" smtClean="0">
                <a:latin typeface="Times New Roman"/>
                <a:cs typeface="Times New Roman"/>
              </a:rPr>
              <a:t>м</a:t>
            </a:r>
            <a:r>
              <a:rPr lang="ru-RU" sz="3100" spc="-60" dirty="0" smtClean="0">
                <a:latin typeface="Times New Roman"/>
                <a:cs typeface="Times New Roman"/>
              </a:rPr>
              <a:t>а</a:t>
            </a:r>
            <a:r>
              <a:rPr lang="ru-RU" sz="3100" dirty="0" smtClean="0">
                <a:latin typeface="Times New Roman"/>
                <a:cs typeface="Times New Roman"/>
              </a:rPr>
              <a:t>тич</a:t>
            </a:r>
            <a:r>
              <a:rPr lang="ru-RU" sz="3100" spc="45" dirty="0" smtClean="0">
                <a:latin typeface="Times New Roman"/>
                <a:cs typeface="Times New Roman"/>
              </a:rPr>
              <a:t>е</a:t>
            </a:r>
            <a:r>
              <a:rPr lang="ru-RU" sz="3100" spc="-5" dirty="0" smtClean="0">
                <a:latin typeface="Times New Roman"/>
                <a:cs typeface="Times New Roman"/>
              </a:rPr>
              <a:t>с</a:t>
            </a:r>
            <a:r>
              <a:rPr lang="ru-RU" sz="3100" dirty="0" smtClean="0">
                <a:latin typeface="Times New Roman"/>
                <a:cs typeface="Times New Roman"/>
              </a:rPr>
              <a:t>ки	</a:t>
            </a:r>
            <a:r>
              <a:rPr lang="ru-RU" sz="3100" spc="-5" dirty="0" smtClean="0">
                <a:latin typeface="Times New Roman"/>
                <a:cs typeface="Times New Roman"/>
              </a:rPr>
              <a:t>правильно</a:t>
            </a:r>
            <a:r>
              <a:rPr lang="ru-RU" sz="3100" dirty="0" smtClean="0">
                <a:latin typeface="Times New Roman"/>
                <a:cs typeface="Times New Roman"/>
              </a:rPr>
              <a:t>й	ди</a:t>
            </a:r>
            <a:r>
              <a:rPr lang="ru-RU" sz="3100" spc="25" dirty="0" smtClean="0">
                <a:latin typeface="Times New Roman"/>
                <a:cs typeface="Times New Roman"/>
              </a:rPr>
              <a:t>а</a:t>
            </a:r>
            <a:r>
              <a:rPr lang="ru-RU" sz="3100" dirty="0" smtClean="0">
                <a:latin typeface="Times New Roman"/>
                <a:cs typeface="Times New Roman"/>
              </a:rPr>
              <a:t>л</a:t>
            </a:r>
            <a:r>
              <a:rPr lang="ru-RU" sz="3100" spc="5" dirty="0" smtClean="0">
                <a:latin typeface="Times New Roman"/>
                <a:cs typeface="Times New Roman"/>
              </a:rPr>
              <a:t>ог</a:t>
            </a:r>
            <a:r>
              <a:rPr lang="ru-RU" sz="3100" spc="-5" dirty="0" smtClean="0">
                <a:latin typeface="Times New Roman"/>
                <a:cs typeface="Times New Roman"/>
              </a:rPr>
              <a:t>ич</a:t>
            </a:r>
            <a:r>
              <a:rPr lang="ru-RU" sz="3100" spc="50" dirty="0" smtClean="0">
                <a:latin typeface="Times New Roman"/>
                <a:cs typeface="Times New Roman"/>
              </a:rPr>
              <a:t>е</a:t>
            </a:r>
            <a:r>
              <a:rPr lang="ru-RU" sz="3100" spc="5" dirty="0" smtClean="0">
                <a:latin typeface="Times New Roman"/>
                <a:cs typeface="Times New Roman"/>
              </a:rPr>
              <a:t>с</a:t>
            </a:r>
            <a:r>
              <a:rPr lang="ru-RU" sz="3100" spc="-95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ой	и  </a:t>
            </a:r>
            <a:r>
              <a:rPr lang="ru-RU" sz="3100" spc="-10" dirty="0" smtClean="0">
                <a:latin typeface="Times New Roman"/>
                <a:cs typeface="Times New Roman"/>
              </a:rPr>
              <a:t>монологической </a:t>
            </a:r>
            <a:r>
              <a:rPr lang="ru-RU" sz="3100" spc="-15" dirty="0" smtClean="0">
                <a:latin typeface="Times New Roman"/>
                <a:cs typeface="Times New Roman"/>
              </a:rPr>
              <a:t>речи.</a:t>
            </a:r>
            <a:endParaRPr lang="ru-RU" sz="3100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ts val="21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z="3100" spc="-5" dirty="0" smtClean="0">
                <a:latin typeface="Times New Roman"/>
                <a:cs typeface="Times New Roman"/>
              </a:rPr>
              <a:t>Развитие</a:t>
            </a:r>
            <a:r>
              <a:rPr lang="ru-RU" sz="3100" spc="-25" dirty="0" smtClean="0">
                <a:latin typeface="Times New Roman"/>
                <a:cs typeface="Times New Roman"/>
              </a:rPr>
              <a:t> </a:t>
            </a:r>
            <a:r>
              <a:rPr lang="ru-RU" sz="3100" spc="-15" dirty="0" smtClean="0">
                <a:latin typeface="Times New Roman"/>
                <a:cs typeface="Times New Roman"/>
              </a:rPr>
              <a:t>речевого</a:t>
            </a:r>
            <a:r>
              <a:rPr lang="ru-RU" sz="3100" spc="-35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творчества.</a:t>
            </a:r>
            <a:endParaRPr lang="ru-RU" sz="3100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z="3100" spc="-5" dirty="0" smtClean="0">
                <a:latin typeface="Times New Roman"/>
                <a:cs typeface="Times New Roman"/>
              </a:rPr>
              <a:t>Развитие </a:t>
            </a:r>
            <a:r>
              <a:rPr lang="ru-RU" sz="3100" spc="-20" dirty="0" smtClean="0">
                <a:latin typeface="Times New Roman"/>
                <a:cs typeface="Times New Roman"/>
              </a:rPr>
              <a:t>звуковой</a:t>
            </a:r>
            <a:r>
              <a:rPr lang="ru-RU" sz="3100" spc="-5" dirty="0" smtClean="0">
                <a:latin typeface="Times New Roman"/>
                <a:cs typeface="Times New Roman"/>
              </a:rPr>
              <a:t> </a:t>
            </a:r>
            <a:r>
              <a:rPr lang="ru-RU" sz="3100" dirty="0" smtClean="0">
                <a:latin typeface="Times New Roman"/>
                <a:cs typeface="Times New Roman"/>
              </a:rPr>
              <a:t>и</a:t>
            </a:r>
            <a:r>
              <a:rPr lang="ru-RU" sz="3100" spc="-10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интонационной</a:t>
            </a:r>
            <a:r>
              <a:rPr lang="ru-RU" sz="3100" spc="20" dirty="0" smtClean="0">
                <a:latin typeface="Times New Roman"/>
                <a:cs typeface="Times New Roman"/>
              </a:rPr>
              <a:t> </a:t>
            </a:r>
            <a:r>
              <a:rPr lang="ru-RU" sz="3100" spc="-20" dirty="0" smtClean="0">
                <a:latin typeface="Times New Roman"/>
                <a:cs typeface="Times New Roman"/>
              </a:rPr>
              <a:t>культуры</a:t>
            </a:r>
            <a:r>
              <a:rPr lang="ru-RU" sz="3100" spc="-35" dirty="0" smtClean="0">
                <a:latin typeface="Times New Roman"/>
                <a:cs typeface="Times New Roman"/>
              </a:rPr>
              <a:t> </a:t>
            </a:r>
            <a:r>
              <a:rPr lang="ru-RU" sz="3100" spc="-15" dirty="0" smtClean="0">
                <a:latin typeface="Times New Roman"/>
                <a:cs typeface="Times New Roman"/>
              </a:rPr>
              <a:t>речи,</a:t>
            </a:r>
            <a:r>
              <a:rPr lang="ru-RU" sz="3100" dirty="0" smtClean="0">
                <a:latin typeface="Times New Roman"/>
                <a:cs typeface="Times New Roman"/>
              </a:rPr>
              <a:t> </a:t>
            </a:r>
            <a:r>
              <a:rPr lang="ru-RU" sz="3100" spc="-15" dirty="0" smtClean="0">
                <a:latin typeface="Times New Roman"/>
                <a:cs typeface="Times New Roman"/>
              </a:rPr>
              <a:t>фонематического</a:t>
            </a:r>
            <a:r>
              <a:rPr lang="ru-RU" sz="3100" spc="-20" dirty="0" smtClean="0">
                <a:latin typeface="Times New Roman"/>
                <a:cs typeface="Times New Roman"/>
              </a:rPr>
              <a:t> </a:t>
            </a:r>
            <a:r>
              <a:rPr lang="ru-RU" sz="3100" dirty="0" smtClean="0">
                <a:latin typeface="Times New Roman"/>
                <a:cs typeface="Times New Roman"/>
              </a:rPr>
              <a:t>слуха.</a:t>
            </a:r>
          </a:p>
          <a:p>
            <a:pPr marL="354965" marR="5080" indent="-342900">
              <a:lnSpc>
                <a:spcPts val="2110"/>
              </a:lnSpc>
              <a:spcBef>
                <a:spcPts val="16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lang="ru-RU" sz="3100" spc="-15" dirty="0" smtClean="0">
                <a:latin typeface="Times New Roman"/>
                <a:cs typeface="Times New Roman"/>
              </a:rPr>
              <a:t>Знакомство</a:t>
            </a:r>
            <a:r>
              <a:rPr lang="ru-RU" sz="3100" spc="260" dirty="0" smtClean="0">
                <a:latin typeface="Times New Roman"/>
                <a:cs typeface="Times New Roman"/>
              </a:rPr>
              <a:t> </a:t>
            </a:r>
            <a:r>
              <a:rPr lang="ru-RU" sz="3100" dirty="0" smtClean="0">
                <a:latin typeface="Times New Roman"/>
                <a:cs typeface="Times New Roman"/>
              </a:rPr>
              <a:t>с</a:t>
            </a:r>
            <a:r>
              <a:rPr lang="ru-RU" sz="3100" spc="260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книжной</a:t>
            </a:r>
            <a:r>
              <a:rPr lang="ru-RU" sz="3100" spc="260" dirty="0" smtClean="0">
                <a:latin typeface="Times New Roman"/>
                <a:cs typeface="Times New Roman"/>
              </a:rPr>
              <a:t> </a:t>
            </a:r>
            <a:r>
              <a:rPr lang="ru-RU" sz="3100" spc="-25" dirty="0" smtClean="0">
                <a:latin typeface="Times New Roman"/>
                <a:cs typeface="Times New Roman"/>
              </a:rPr>
              <a:t>культурой,</a:t>
            </a:r>
            <a:r>
              <a:rPr lang="ru-RU" sz="3100" spc="270" dirty="0" smtClean="0">
                <a:latin typeface="Times New Roman"/>
                <a:cs typeface="Times New Roman"/>
              </a:rPr>
              <a:t> </a:t>
            </a:r>
            <a:r>
              <a:rPr lang="ru-RU" sz="3100" spc="-15" dirty="0" smtClean="0">
                <a:latin typeface="Times New Roman"/>
                <a:cs typeface="Times New Roman"/>
              </a:rPr>
              <a:t>детской</a:t>
            </a:r>
            <a:r>
              <a:rPr lang="ru-RU" sz="3100" spc="260" dirty="0" smtClean="0"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литературой,</a:t>
            </a:r>
            <a:r>
              <a:rPr lang="ru-RU" sz="3100" spc="275" dirty="0" smtClean="0"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понимание</a:t>
            </a:r>
            <a:r>
              <a:rPr lang="ru-RU" sz="3100" spc="265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на</a:t>
            </a:r>
            <a:r>
              <a:rPr lang="ru-RU" sz="3100" spc="265" dirty="0" smtClean="0">
                <a:latin typeface="Times New Roman"/>
                <a:cs typeface="Times New Roman"/>
              </a:rPr>
              <a:t> </a:t>
            </a:r>
            <a:r>
              <a:rPr lang="ru-RU" sz="3100" dirty="0" smtClean="0">
                <a:latin typeface="Times New Roman"/>
                <a:cs typeface="Times New Roman"/>
              </a:rPr>
              <a:t>слух </a:t>
            </a:r>
            <a:r>
              <a:rPr lang="ru-RU" sz="3100" spc="-434" dirty="0" smtClean="0"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текстов</a:t>
            </a:r>
            <a:r>
              <a:rPr lang="ru-RU" sz="3100" spc="-20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различных</a:t>
            </a:r>
            <a:r>
              <a:rPr lang="ru-RU" sz="3100" spc="10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жанров</a:t>
            </a:r>
            <a:r>
              <a:rPr lang="ru-RU" sz="3100" spc="-20" dirty="0" smtClean="0">
                <a:latin typeface="Times New Roman"/>
                <a:cs typeface="Times New Roman"/>
              </a:rPr>
              <a:t> </a:t>
            </a:r>
            <a:r>
              <a:rPr lang="ru-RU" sz="3100" spc="-10" dirty="0" smtClean="0">
                <a:latin typeface="Times New Roman"/>
                <a:cs typeface="Times New Roman"/>
              </a:rPr>
              <a:t>детской </a:t>
            </a:r>
            <a:r>
              <a:rPr lang="ru-RU" sz="3100" spc="-5" dirty="0" smtClean="0">
                <a:latin typeface="Times New Roman"/>
                <a:cs typeface="Times New Roman"/>
              </a:rPr>
              <a:t>литературы.</a:t>
            </a:r>
            <a:endParaRPr lang="ru-RU" sz="3100" dirty="0" smtClean="0">
              <a:latin typeface="Times New Roman"/>
              <a:cs typeface="Times New Roman"/>
            </a:endParaRPr>
          </a:p>
          <a:p>
            <a:pPr marL="354965" marR="5715" indent="-342900">
              <a:lnSpc>
                <a:spcPts val="211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  <a:tab pos="355600" algn="l"/>
                <a:tab pos="2150745" algn="l"/>
                <a:tab pos="3351529" algn="l"/>
                <a:tab pos="6200775" algn="l"/>
                <a:tab pos="7647305" algn="l"/>
              </a:tabLst>
            </a:pPr>
            <a:r>
              <a:rPr lang="ru-RU" sz="3100" dirty="0" smtClean="0">
                <a:latin typeface="Times New Roman"/>
                <a:cs typeface="Times New Roman"/>
              </a:rPr>
              <a:t>Фо</a:t>
            </a:r>
            <a:r>
              <a:rPr lang="ru-RU" sz="3100" spc="-25" dirty="0" smtClean="0">
                <a:latin typeface="Times New Roman"/>
                <a:cs typeface="Times New Roman"/>
              </a:rPr>
              <a:t>р</a:t>
            </a:r>
            <a:r>
              <a:rPr lang="ru-RU" sz="3100" dirty="0" smtClean="0">
                <a:latin typeface="Times New Roman"/>
                <a:cs typeface="Times New Roman"/>
              </a:rPr>
              <a:t>мир</a:t>
            </a:r>
            <a:r>
              <a:rPr lang="ru-RU" sz="3100" spc="-5" dirty="0" smtClean="0">
                <a:latin typeface="Times New Roman"/>
                <a:cs typeface="Times New Roman"/>
              </a:rPr>
              <a:t>о</a:t>
            </a:r>
            <a:r>
              <a:rPr lang="ru-RU" sz="3100" spc="-25" dirty="0" smtClean="0">
                <a:latin typeface="Times New Roman"/>
                <a:cs typeface="Times New Roman"/>
              </a:rPr>
              <a:t>в</a:t>
            </a:r>
            <a:r>
              <a:rPr lang="ru-RU" sz="3100" dirty="0" smtClean="0">
                <a:latin typeface="Times New Roman"/>
                <a:cs typeface="Times New Roman"/>
              </a:rPr>
              <a:t>ание	 з</a:t>
            </a:r>
            <a:r>
              <a:rPr lang="ru-RU" sz="3100" spc="-75" dirty="0" smtClean="0">
                <a:latin typeface="Times New Roman"/>
                <a:cs typeface="Times New Roman"/>
              </a:rPr>
              <a:t>в</a:t>
            </a:r>
            <a:r>
              <a:rPr lang="ru-RU" sz="3100" spc="20" dirty="0" smtClean="0">
                <a:latin typeface="Times New Roman"/>
                <a:cs typeface="Times New Roman"/>
              </a:rPr>
              <a:t>у</a:t>
            </a:r>
            <a:r>
              <a:rPr lang="ru-RU" sz="3100" spc="-100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о</a:t>
            </a:r>
            <a:r>
              <a:rPr lang="ru-RU" sz="3100" spc="-10" dirty="0" smtClean="0">
                <a:latin typeface="Times New Roman"/>
                <a:cs typeface="Times New Roman"/>
              </a:rPr>
              <a:t>в</a:t>
            </a:r>
            <a:r>
              <a:rPr lang="ru-RU" sz="3100" dirty="0" smtClean="0">
                <a:latin typeface="Times New Roman"/>
                <a:cs typeface="Times New Roman"/>
              </a:rPr>
              <a:t>ой	ан</a:t>
            </a:r>
            <a:r>
              <a:rPr lang="ru-RU" sz="3100" spc="15" dirty="0" smtClean="0">
                <a:latin typeface="Times New Roman"/>
                <a:cs typeface="Times New Roman"/>
              </a:rPr>
              <a:t>а</a:t>
            </a:r>
            <a:r>
              <a:rPr lang="ru-RU" sz="3100" dirty="0" smtClean="0">
                <a:latin typeface="Times New Roman"/>
                <a:cs typeface="Times New Roman"/>
              </a:rPr>
              <a:t>лити</a:t>
            </a:r>
            <a:r>
              <a:rPr lang="ru-RU" sz="3100" spc="-95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о-синт</a:t>
            </a:r>
            <a:r>
              <a:rPr lang="ru-RU" sz="3100" spc="5" dirty="0" smtClean="0">
                <a:latin typeface="Times New Roman"/>
                <a:cs typeface="Times New Roman"/>
              </a:rPr>
              <a:t>е</a:t>
            </a:r>
            <a:r>
              <a:rPr lang="ru-RU" sz="3100" dirty="0" smtClean="0">
                <a:latin typeface="Times New Roman"/>
                <a:cs typeface="Times New Roman"/>
              </a:rPr>
              <a:t>тич</a:t>
            </a:r>
            <a:r>
              <a:rPr lang="ru-RU" sz="3100" spc="45" dirty="0" smtClean="0">
                <a:latin typeface="Times New Roman"/>
                <a:cs typeface="Times New Roman"/>
              </a:rPr>
              <a:t>е</a:t>
            </a:r>
            <a:r>
              <a:rPr lang="ru-RU" sz="3100" dirty="0" smtClean="0">
                <a:latin typeface="Times New Roman"/>
                <a:cs typeface="Times New Roman"/>
              </a:rPr>
              <a:t>с</a:t>
            </a:r>
            <a:r>
              <a:rPr lang="ru-RU" sz="3100" spc="-90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ой	</a:t>
            </a:r>
            <a:r>
              <a:rPr lang="ru-RU" sz="3100" spc="-10" dirty="0" smtClean="0">
                <a:latin typeface="Times New Roman"/>
                <a:cs typeface="Times New Roman"/>
              </a:rPr>
              <a:t>а</a:t>
            </a:r>
            <a:r>
              <a:rPr lang="ru-RU" sz="3100" spc="-35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тивн</a:t>
            </a:r>
            <a:r>
              <a:rPr lang="ru-RU" sz="3100" spc="45" dirty="0" smtClean="0">
                <a:latin typeface="Times New Roman"/>
                <a:cs typeface="Times New Roman"/>
              </a:rPr>
              <a:t>о</a:t>
            </a:r>
            <a:r>
              <a:rPr lang="ru-RU" sz="3100" dirty="0" smtClean="0">
                <a:latin typeface="Times New Roman"/>
                <a:cs typeface="Times New Roman"/>
              </a:rPr>
              <a:t>с</a:t>
            </a:r>
            <a:r>
              <a:rPr lang="ru-RU" sz="3100" spc="5" dirty="0" smtClean="0">
                <a:latin typeface="Times New Roman"/>
                <a:cs typeface="Times New Roman"/>
              </a:rPr>
              <a:t>т</a:t>
            </a:r>
            <a:r>
              <a:rPr lang="ru-RU" sz="3100" dirty="0" smtClean="0">
                <a:latin typeface="Times New Roman"/>
                <a:cs typeface="Times New Roman"/>
              </a:rPr>
              <a:t>и, </a:t>
            </a:r>
            <a:r>
              <a:rPr lang="ru-RU" sz="3100" spc="-35" dirty="0" smtClean="0">
                <a:latin typeface="Times New Roman"/>
                <a:cs typeface="Times New Roman"/>
              </a:rPr>
              <a:t>к</a:t>
            </a:r>
            <a:r>
              <a:rPr lang="ru-RU" sz="3100" dirty="0" smtClean="0">
                <a:latin typeface="Times New Roman"/>
                <a:cs typeface="Times New Roman"/>
              </a:rPr>
              <a:t>ак  предпосылки </a:t>
            </a:r>
            <a:r>
              <a:rPr lang="ru-RU" sz="3100" spc="-10" dirty="0" smtClean="0">
                <a:latin typeface="Times New Roman"/>
                <a:cs typeface="Times New Roman"/>
              </a:rPr>
              <a:t>обучения</a:t>
            </a:r>
            <a:r>
              <a:rPr lang="ru-RU" sz="3100" spc="-20" dirty="0" smtClean="0">
                <a:latin typeface="Times New Roman"/>
                <a:cs typeface="Times New Roman"/>
              </a:rPr>
              <a:t> </a:t>
            </a:r>
            <a:r>
              <a:rPr lang="ru-RU" sz="3100" spc="-5" dirty="0" smtClean="0">
                <a:latin typeface="Times New Roman"/>
                <a:cs typeface="Times New Roman"/>
              </a:rPr>
              <a:t>грамоте</a:t>
            </a:r>
            <a:endParaRPr lang="ru-RU" sz="31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Образовательная</a:t>
            </a:r>
            <a:r>
              <a:rPr lang="ru-RU" sz="5400" spc="-114" dirty="0" smtClean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область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86250" algn="l"/>
              </a:tabLst>
            </a:pPr>
            <a:r>
              <a:rPr lang="ru-RU" sz="2800" spc="-30" dirty="0" smtClean="0">
                <a:solidFill>
                  <a:srgbClr val="FF0000"/>
                </a:solidFill>
              </a:rPr>
              <a:t>Художественно</a:t>
            </a:r>
            <a:r>
              <a:rPr lang="ru-RU" sz="2800" spc="3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–</a:t>
            </a:r>
            <a:r>
              <a:rPr lang="ru-RU" sz="2800" spc="15" dirty="0" smtClean="0">
                <a:solidFill>
                  <a:srgbClr val="FF0000"/>
                </a:solidFill>
              </a:rPr>
              <a:t> </a:t>
            </a:r>
            <a:r>
              <a:rPr lang="ru-RU" sz="2800" spc="-5" dirty="0" smtClean="0">
                <a:solidFill>
                  <a:srgbClr val="FF0000"/>
                </a:solidFill>
              </a:rPr>
              <a:t>эстетическое развитие</a:t>
            </a:r>
            <a:r>
              <a:rPr lang="ru-RU" sz="2800" spc="-15" dirty="0" smtClean="0">
                <a:solidFill>
                  <a:srgbClr val="FF0000"/>
                </a:solidFill>
              </a:rPr>
              <a:t> 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направлено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на:</a:t>
            </a:r>
            <a:endParaRPr lang="ru-RU" sz="2800" dirty="0" smtClean="0">
              <a:latin typeface="Times New Roman"/>
              <a:cs typeface="Times New Roman"/>
            </a:endParaRPr>
          </a:p>
          <a:p>
            <a:pPr marL="787400" marR="5080" indent="-3429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787400" algn="l"/>
                <a:tab pos="788035" algn="l"/>
                <a:tab pos="2051050" algn="l"/>
                <a:tab pos="2174875" algn="l"/>
                <a:tab pos="3776345" algn="l"/>
                <a:tab pos="3870960" algn="l"/>
                <a:tab pos="5122545" algn="l"/>
                <a:tab pos="6579234" algn="l"/>
                <a:tab pos="6664959" algn="l"/>
                <a:tab pos="8117840" algn="l"/>
              </a:tabLst>
            </a:pP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Развити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	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пр</a:t>
            </a:r>
            <a:r>
              <a:rPr lang="ru-RU" sz="2800" spc="-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lang="ru-RU" sz="2800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п</a:t>
            </a:r>
            <a:r>
              <a:rPr lang="ru-RU" sz="2800" spc="4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сы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л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ок 	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ценн</a:t>
            </a:r>
            <a:r>
              <a:rPr lang="ru-RU" sz="2800" spc="4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стно-</a:t>
            </a:r>
            <a:r>
              <a:rPr lang="ru-RU" sz="2800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м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ыс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л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ово</a:t>
            </a:r>
            <a:r>
              <a:rPr lang="ru-RU" sz="2800" spc="-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	</a:t>
            </a:r>
            <a:r>
              <a:rPr lang="ru-RU" sz="2800" spc="-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lang="ru-RU" sz="2800" spc="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сприятия	и  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пон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им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ан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я		</a:t>
            </a:r>
            <a:r>
              <a:rPr lang="ru-RU" sz="280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п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р</a:t>
            </a:r>
            <a:r>
              <a:rPr lang="ru-RU" sz="2800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из</a:t>
            </a:r>
            <a:r>
              <a:rPr lang="ru-RU" sz="2800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lang="ru-RU" sz="2800" spc="-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ден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й		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ис</a:t>
            </a:r>
            <a:r>
              <a:rPr lang="ru-RU" sz="2800" spc="-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ст</a:t>
            </a:r>
            <a:r>
              <a:rPr lang="ru-RU" sz="2800" spc="-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	(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ло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lang="ru-RU" sz="2800" spc="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сно</a:t>
            </a:r>
            <a:r>
              <a:rPr lang="ru-RU" sz="2800" spc="-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о,	 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м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уз</a:t>
            </a:r>
            <a:r>
              <a:rPr lang="ru-RU" sz="28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ы</a:t>
            </a:r>
            <a:r>
              <a:rPr lang="ru-RU" sz="2800" spc="-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lang="ru-RU" sz="280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ль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но</a:t>
            </a:r>
            <a:r>
              <a:rPr lang="ru-RU" sz="2800" spc="-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о, изобразительного), мира природы</a:t>
            </a:r>
          </a:p>
          <a:p>
            <a:pPr marL="787400" marR="5080">
              <a:spcBef>
                <a:spcPts val="5"/>
              </a:spcBef>
              <a:buFont typeface="Symbol"/>
              <a:buChar char=""/>
              <a:tabLst>
                <a:tab pos="787400" algn="l"/>
                <a:tab pos="788035" algn="l"/>
                <a:tab pos="2051050" algn="l"/>
                <a:tab pos="2174875" algn="l"/>
                <a:tab pos="3776345" algn="l"/>
                <a:tab pos="3870960" algn="l"/>
                <a:tab pos="5122545" algn="l"/>
                <a:tab pos="6579234" algn="l"/>
                <a:tab pos="6664959" algn="l"/>
                <a:tab pos="8117840" algn="l"/>
              </a:tabLst>
            </a:pPr>
            <a:r>
              <a:rPr lang="ru-RU" sz="2800" spc="-5" dirty="0" smtClean="0">
                <a:latin typeface="Times New Roman"/>
                <a:cs typeface="Times New Roman"/>
              </a:rPr>
              <a:t>Становление</a:t>
            </a:r>
            <a:r>
              <a:rPr lang="ru-RU" sz="2800" spc="10" dirty="0" smtClean="0">
                <a:latin typeface="Times New Roman"/>
                <a:cs typeface="Times New Roman"/>
              </a:rPr>
              <a:t> </a:t>
            </a:r>
            <a:r>
              <a:rPr lang="ru-RU" sz="2800" spc="-10" dirty="0" smtClean="0">
                <a:latin typeface="Times New Roman"/>
                <a:cs typeface="Times New Roman"/>
              </a:rPr>
              <a:t>эстетического</a:t>
            </a:r>
            <a:r>
              <a:rPr lang="ru-RU" sz="2800" spc="-5" dirty="0" smtClean="0">
                <a:latin typeface="Times New Roman"/>
                <a:cs typeface="Times New Roman"/>
              </a:rPr>
              <a:t> отношения</a:t>
            </a:r>
            <a:r>
              <a:rPr lang="ru-RU" sz="2800" spc="-10" dirty="0" smtClean="0"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cs typeface="Times New Roman"/>
              </a:rPr>
              <a:t>к</a:t>
            </a:r>
            <a:r>
              <a:rPr lang="ru-RU" sz="2800" spc="5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окружающему</a:t>
            </a:r>
            <a:r>
              <a:rPr lang="ru-RU" sz="2800" spc="-25" dirty="0" smtClean="0">
                <a:latin typeface="Times New Roman"/>
                <a:cs typeface="Times New Roman"/>
              </a:rPr>
              <a:t> </a:t>
            </a:r>
            <a:r>
              <a:rPr lang="ru-RU" sz="2800" spc="-50" dirty="0" smtClean="0">
                <a:latin typeface="Times New Roman"/>
                <a:cs typeface="Times New Roman"/>
              </a:rPr>
              <a:t>миру.</a:t>
            </a:r>
          </a:p>
          <a:p>
            <a:pPr marL="787400" marR="5080">
              <a:spcBef>
                <a:spcPts val="5"/>
              </a:spcBef>
              <a:buFont typeface="Symbol"/>
              <a:buChar char=""/>
              <a:tabLst>
                <a:tab pos="787400" algn="l"/>
                <a:tab pos="788035" algn="l"/>
                <a:tab pos="2051050" algn="l"/>
                <a:tab pos="2174875" algn="l"/>
                <a:tab pos="3776345" algn="l"/>
                <a:tab pos="3870960" algn="l"/>
                <a:tab pos="5122545" algn="l"/>
                <a:tab pos="6579234" algn="l"/>
                <a:tab pos="6664959" algn="l"/>
                <a:tab pos="8117840" algn="l"/>
              </a:tabLst>
            </a:pPr>
            <a:r>
              <a:rPr lang="ru-RU" sz="2800" spc="-5" dirty="0" smtClean="0">
                <a:latin typeface="Times New Roman"/>
                <a:cs typeface="Times New Roman"/>
              </a:rPr>
              <a:t>Становление</a:t>
            </a:r>
            <a:r>
              <a:rPr lang="ru-RU" sz="2800" spc="10" dirty="0" smtClean="0">
                <a:latin typeface="Times New Roman"/>
                <a:cs typeface="Times New Roman"/>
              </a:rPr>
              <a:t> </a:t>
            </a:r>
            <a:r>
              <a:rPr lang="ru-RU" sz="2800" spc="-10" dirty="0" smtClean="0">
                <a:latin typeface="Times New Roman"/>
                <a:cs typeface="Times New Roman"/>
              </a:rPr>
              <a:t>эстетического</a:t>
            </a:r>
            <a:r>
              <a:rPr lang="ru-RU" sz="2800" spc="-5" dirty="0" smtClean="0">
                <a:latin typeface="Times New Roman"/>
                <a:cs typeface="Times New Roman"/>
              </a:rPr>
              <a:t> отношения</a:t>
            </a:r>
            <a:r>
              <a:rPr lang="ru-RU" sz="2800" spc="-10" dirty="0" smtClean="0"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cs typeface="Times New Roman"/>
              </a:rPr>
              <a:t>к</a:t>
            </a:r>
            <a:r>
              <a:rPr lang="ru-RU" sz="2800" spc="5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окружающему</a:t>
            </a:r>
            <a:r>
              <a:rPr lang="ru-RU" sz="2800" spc="-25" dirty="0" smtClean="0">
                <a:latin typeface="Times New Roman"/>
                <a:cs typeface="Times New Roman"/>
              </a:rPr>
              <a:t> </a:t>
            </a:r>
            <a:r>
              <a:rPr lang="ru-RU" sz="2800" spc="-50" dirty="0" smtClean="0">
                <a:latin typeface="Times New Roman"/>
                <a:cs typeface="Times New Roman"/>
              </a:rPr>
              <a:t>миру.</a:t>
            </a:r>
          </a:p>
          <a:p>
            <a:pPr marL="787400" marR="5080">
              <a:spcBef>
                <a:spcPts val="5"/>
              </a:spcBef>
              <a:buFont typeface="Symbol"/>
              <a:buChar char=""/>
              <a:tabLst>
                <a:tab pos="787400" algn="l"/>
                <a:tab pos="788035" algn="l"/>
                <a:tab pos="2051050" algn="l"/>
                <a:tab pos="2174875" algn="l"/>
                <a:tab pos="3776345" algn="l"/>
                <a:tab pos="3870960" algn="l"/>
                <a:tab pos="5122545" algn="l"/>
                <a:tab pos="6579234" algn="l"/>
                <a:tab pos="6664959" algn="l"/>
                <a:tab pos="8117840" algn="l"/>
              </a:tabLst>
            </a:pPr>
            <a:r>
              <a:rPr lang="ru-RU" sz="2800" spc="-5" dirty="0" smtClean="0">
                <a:latin typeface="Times New Roman"/>
                <a:cs typeface="Times New Roman"/>
              </a:rPr>
              <a:t>Формирование</a:t>
            </a:r>
            <a:r>
              <a:rPr lang="ru-RU" sz="2800" spc="-20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элементарных</a:t>
            </a:r>
            <a:r>
              <a:rPr lang="ru-RU" sz="2800" spc="5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представлений</a:t>
            </a:r>
            <a:r>
              <a:rPr lang="ru-RU" sz="2800" spc="10" dirty="0" smtClean="0"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cs typeface="Times New Roman"/>
              </a:rPr>
              <a:t>о </a:t>
            </a:r>
            <a:r>
              <a:rPr lang="ru-RU" sz="2800" spc="-5" dirty="0" smtClean="0">
                <a:latin typeface="Times New Roman"/>
                <a:cs typeface="Times New Roman"/>
              </a:rPr>
              <a:t>видах</a:t>
            </a:r>
            <a:r>
              <a:rPr lang="ru-RU" sz="2800" spc="5" dirty="0" smtClean="0">
                <a:latin typeface="Times New Roman"/>
                <a:cs typeface="Times New Roman"/>
              </a:rPr>
              <a:t> </a:t>
            </a:r>
            <a:r>
              <a:rPr lang="ru-RU" sz="2800" spc="-10" dirty="0" smtClean="0">
                <a:latin typeface="Times New Roman"/>
                <a:cs typeface="Times New Roman"/>
              </a:rPr>
              <a:t>искусства.</a:t>
            </a:r>
          </a:p>
          <a:p>
            <a:pPr marL="787400" marR="5080">
              <a:spcBef>
                <a:spcPts val="5"/>
              </a:spcBef>
              <a:buFont typeface="Symbol"/>
              <a:buChar char=""/>
              <a:tabLst>
                <a:tab pos="787400" algn="l"/>
                <a:tab pos="788035" algn="l"/>
                <a:tab pos="2051050" algn="l"/>
                <a:tab pos="2174875" algn="l"/>
                <a:tab pos="3776345" algn="l"/>
                <a:tab pos="3870960" algn="l"/>
                <a:tab pos="5122545" algn="l"/>
                <a:tab pos="6579234" algn="l"/>
                <a:tab pos="6664959" algn="l"/>
                <a:tab pos="8117840" algn="l"/>
              </a:tabLst>
            </a:pPr>
            <a:r>
              <a:rPr lang="ru-RU" sz="2800" spc="5" dirty="0" smtClean="0">
                <a:latin typeface="Times New Roman"/>
                <a:cs typeface="Times New Roman"/>
              </a:rPr>
              <a:t>Восприятие</a:t>
            </a:r>
            <a:r>
              <a:rPr lang="ru-RU" sz="2800" spc="25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музыки,</a:t>
            </a:r>
            <a:r>
              <a:rPr lang="ru-RU" sz="2800" dirty="0" smtClean="0">
                <a:latin typeface="Times New Roman"/>
                <a:cs typeface="Times New Roman"/>
              </a:rPr>
              <a:t> </a:t>
            </a:r>
            <a:r>
              <a:rPr lang="ru-RU" sz="2800" spc="-20" dirty="0" smtClean="0">
                <a:latin typeface="Times New Roman"/>
                <a:cs typeface="Times New Roman"/>
              </a:rPr>
              <a:t>художественной</a:t>
            </a:r>
            <a:r>
              <a:rPr lang="ru-RU" sz="2800" spc="10" dirty="0" smtClean="0">
                <a:latin typeface="Times New Roman"/>
                <a:cs typeface="Times New Roman"/>
              </a:rPr>
              <a:t> </a:t>
            </a:r>
            <a:r>
              <a:rPr lang="ru-RU" sz="2800" spc="-10" dirty="0" smtClean="0">
                <a:latin typeface="Times New Roman"/>
                <a:cs typeface="Times New Roman"/>
              </a:rPr>
              <a:t>литературы,</a:t>
            </a:r>
            <a:r>
              <a:rPr lang="ru-RU" sz="2800" spc="15" dirty="0" smtClean="0">
                <a:latin typeface="Times New Roman"/>
                <a:cs typeface="Times New Roman"/>
              </a:rPr>
              <a:t> </a:t>
            </a:r>
            <a:r>
              <a:rPr lang="ru-RU" sz="2800" spc="-5" dirty="0" smtClean="0">
                <a:latin typeface="Times New Roman"/>
                <a:cs typeface="Times New Roman"/>
              </a:rPr>
              <a:t>фольклора.</a:t>
            </a:r>
            <a:endParaRPr lang="ru-RU" sz="28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Образовательная</a:t>
            </a:r>
            <a:r>
              <a:rPr lang="ru-RU" sz="5400" spc="-114" dirty="0" smtClean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sz="5400" dirty="0" smtClean="0">
                <a:solidFill>
                  <a:srgbClr val="001F5F"/>
                </a:solidFill>
                <a:latin typeface="Georgia"/>
                <a:cs typeface="Georgia"/>
              </a:rPr>
              <a:t>область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39595" algn="l"/>
              </a:tabLst>
            </a:pPr>
            <a:r>
              <a:rPr lang="ru-RU" sz="16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Физическое	развитие</a:t>
            </a:r>
            <a:r>
              <a:rPr lang="ru-RU" sz="1600" b="1" spc="13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spc="-15" dirty="0" smtClean="0">
                <a:latin typeface="Times New Roman"/>
                <a:cs typeface="Times New Roman"/>
              </a:rPr>
              <a:t>включает</a:t>
            </a:r>
            <a:r>
              <a:rPr lang="ru-RU" sz="1600" spc="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приобретение</a:t>
            </a:r>
            <a:r>
              <a:rPr lang="ru-RU" sz="1600" spc="35" dirty="0" smtClean="0">
                <a:latin typeface="Times New Roman"/>
                <a:cs typeface="Times New Roman"/>
              </a:rPr>
              <a:t> </a:t>
            </a:r>
            <a:r>
              <a:rPr lang="ru-RU" sz="1600" spc="5" dirty="0" smtClean="0">
                <a:latin typeface="Times New Roman"/>
                <a:cs typeface="Times New Roman"/>
              </a:rPr>
              <a:t>опыта</a:t>
            </a:r>
            <a:r>
              <a:rPr lang="ru-RU" sz="1600" spc="35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в</a:t>
            </a:r>
            <a:r>
              <a:rPr lang="ru-RU" sz="1600" spc="3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следующих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ru-RU" sz="1600" spc="-475" dirty="0" smtClean="0">
                <a:latin typeface="Times New Roman"/>
                <a:cs typeface="Times New Roman"/>
              </a:rPr>
              <a:t>в</a:t>
            </a:r>
            <a:r>
              <a:rPr lang="ru-RU" sz="1600" spc="-712" baseline="-4629" dirty="0" smtClean="0">
                <a:latin typeface="Times New Roman"/>
                <a:cs typeface="Times New Roman"/>
              </a:rPr>
              <a:t>-</a:t>
            </a:r>
            <a:r>
              <a:rPr lang="ru-RU" sz="1600" spc="-157" baseline="-4629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идах </a:t>
            </a:r>
            <a:r>
              <a:rPr lang="ru-RU" sz="1600" dirty="0" smtClean="0">
                <a:latin typeface="Times New Roman"/>
                <a:cs typeface="Times New Roman"/>
              </a:rPr>
              <a:t>деятельности</a:t>
            </a:r>
            <a:r>
              <a:rPr lang="ru-RU" sz="1600" spc="-5" dirty="0" smtClean="0">
                <a:latin typeface="Times New Roman"/>
                <a:cs typeface="Times New Roman"/>
              </a:rPr>
              <a:t> детей: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dirty="0" smtClean="0">
                <a:latin typeface="Times New Roman"/>
                <a:cs typeface="Times New Roman"/>
              </a:rPr>
              <a:t>-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двигательной,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направленной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на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развитие</a:t>
            </a:r>
            <a:r>
              <a:rPr lang="ru-RU" sz="1600" spc="10" dirty="0" smtClean="0">
                <a:latin typeface="Times New Roman"/>
                <a:cs typeface="Times New Roman"/>
              </a:rPr>
              <a:t> </a:t>
            </a:r>
            <a:r>
              <a:rPr lang="ru-RU" sz="1600" spc="-15" dirty="0" smtClean="0">
                <a:latin typeface="Times New Roman"/>
                <a:cs typeface="Times New Roman"/>
              </a:rPr>
              <a:t>координации</a:t>
            </a:r>
            <a:r>
              <a:rPr lang="ru-RU" sz="1600" spc="-5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и </a:t>
            </a:r>
            <a:r>
              <a:rPr lang="ru-RU" sz="1600" spc="-10" dirty="0" smtClean="0">
                <a:latin typeface="Times New Roman"/>
                <a:cs typeface="Times New Roman"/>
              </a:rPr>
              <a:t>гибкости;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sz="1600" spc="-5" dirty="0" smtClean="0">
                <a:latin typeface="Times New Roman"/>
                <a:cs typeface="Times New Roman"/>
              </a:rPr>
              <a:t>-способствующих</a:t>
            </a:r>
            <a:r>
              <a:rPr lang="ru-RU" sz="1600" spc="-3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правильному</a:t>
            </a:r>
            <a:r>
              <a:rPr lang="ru-RU" sz="1600" spc="1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формированию</a:t>
            </a:r>
            <a:r>
              <a:rPr lang="ru-RU" sz="1600" spc="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опорно-двигательной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12700" marR="299720">
              <a:lnSpc>
                <a:spcPct val="10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системы </a:t>
            </a:r>
            <a:r>
              <a:rPr lang="ru-RU" sz="1600" spc="-5" dirty="0" smtClean="0">
                <a:latin typeface="Times New Roman"/>
                <a:cs typeface="Times New Roman"/>
              </a:rPr>
              <a:t>организма, </a:t>
            </a:r>
            <a:r>
              <a:rPr lang="ru-RU" sz="1600" dirty="0" smtClean="0">
                <a:latin typeface="Times New Roman"/>
                <a:cs typeface="Times New Roman"/>
              </a:rPr>
              <a:t>развитию равновесия, </a:t>
            </a:r>
            <a:r>
              <a:rPr lang="ru-RU" sz="1600" spc="-15" dirty="0" smtClean="0">
                <a:latin typeface="Times New Roman"/>
                <a:cs typeface="Times New Roman"/>
              </a:rPr>
              <a:t>координации </a:t>
            </a:r>
            <a:r>
              <a:rPr lang="ru-RU" sz="1600" spc="-5" dirty="0" smtClean="0">
                <a:latin typeface="Times New Roman"/>
                <a:cs typeface="Times New Roman"/>
              </a:rPr>
              <a:t>движения, крупной </a:t>
            </a:r>
            <a:r>
              <a:rPr lang="ru-RU" sz="1600" dirty="0" smtClean="0">
                <a:latin typeface="Times New Roman"/>
                <a:cs typeface="Times New Roman"/>
              </a:rPr>
              <a:t>и </a:t>
            </a:r>
            <a:r>
              <a:rPr lang="ru-RU" sz="1600" spc="-434" dirty="0" smtClean="0"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latin typeface="Times New Roman"/>
                <a:cs typeface="Times New Roman"/>
              </a:rPr>
              <a:t>мелкой</a:t>
            </a:r>
            <a:r>
              <a:rPr lang="ru-RU" sz="1600" spc="-15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моторики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обеих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рук;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12700" marR="595630">
              <a:lnSpc>
                <a:spcPct val="100000"/>
              </a:lnSpc>
              <a:spcBef>
                <a:spcPts val="5"/>
              </a:spcBef>
            </a:pPr>
            <a:r>
              <a:rPr lang="ru-RU" sz="1600" spc="-5" dirty="0" smtClean="0">
                <a:latin typeface="Times New Roman"/>
                <a:cs typeface="Times New Roman"/>
              </a:rPr>
              <a:t>-связанных </a:t>
            </a:r>
            <a:r>
              <a:rPr lang="ru-RU" sz="1600" dirty="0" smtClean="0">
                <a:latin typeface="Times New Roman"/>
                <a:cs typeface="Times New Roman"/>
              </a:rPr>
              <a:t>с </a:t>
            </a:r>
            <a:r>
              <a:rPr lang="ru-RU" sz="1600" spc="-5" dirty="0" smtClean="0">
                <a:latin typeface="Times New Roman"/>
                <a:cs typeface="Times New Roman"/>
              </a:rPr>
              <a:t>правильным, не </a:t>
            </a:r>
            <a:r>
              <a:rPr lang="ru-RU" sz="1600" dirty="0" smtClean="0">
                <a:latin typeface="Times New Roman"/>
                <a:cs typeface="Times New Roman"/>
              </a:rPr>
              <a:t>наносящим ущерба </a:t>
            </a:r>
            <a:r>
              <a:rPr lang="ru-RU" sz="1600" spc="-20" dirty="0" smtClean="0">
                <a:latin typeface="Times New Roman"/>
                <a:cs typeface="Times New Roman"/>
              </a:rPr>
              <a:t>организму, </a:t>
            </a:r>
            <a:r>
              <a:rPr lang="ru-RU" sz="1600" spc="-10" dirty="0" smtClean="0">
                <a:latin typeface="Times New Roman"/>
                <a:cs typeface="Times New Roman"/>
              </a:rPr>
              <a:t>выполнением </a:t>
            </a:r>
            <a:r>
              <a:rPr lang="ru-RU" sz="1600" spc="-434" dirty="0" smtClean="0">
                <a:latin typeface="Times New Roman"/>
                <a:cs typeface="Times New Roman"/>
              </a:rPr>
              <a:t> </a:t>
            </a:r>
            <a:r>
              <a:rPr lang="ru-RU" sz="1600" spc="5" dirty="0" smtClean="0">
                <a:latin typeface="Times New Roman"/>
                <a:cs typeface="Times New Roman"/>
              </a:rPr>
              <a:t>основных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движений </a:t>
            </a:r>
            <a:r>
              <a:rPr lang="ru-RU" sz="1600" spc="-20" dirty="0" smtClean="0">
                <a:latin typeface="Times New Roman"/>
                <a:cs typeface="Times New Roman"/>
              </a:rPr>
              <a:t>(ходьба,</a:t>
            </a:r>
            <a:r>
              <a:rPr lang="ru-RU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мягкие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прыжки,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повороты</a:t>
            </a:r>
            <a:r>
              <a:rPr lang="ru-RU" sz="1600" dirty="0" smtClean="0">
                <a:latin typeface="Times New Roman"/>
                <a:cs typeface="Times New Roman"/>
              </a:rPr>
              <a:t> в </a:t>
            </a:r>
            <a:r>
              <a:rPr lang="ru-RU" sz="1600" spc="-15" dirty="0" smtClean="0">
                <a:latin typeface="Times New Roman"/>
                <a:cs typeface="Times New Roman"/>
              </a:rPr>
              <a:t>обе</a:t>
            </a:r>
            <a:r>
              <a:rPr lang="ru-RU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стороны).</a:t>
            </a:r>
            <a:endParaRPr lang="ru-RU" sz="16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355600" marR="222885" indent="-342900" algn="just">
              <a:lnSpc>
                <a:spcPct val="114999"/>
              </a:lnSpc>
              <a:buAutoNum type="arabicPeriod"/>
              <a:tabLst>
                <a:tab pos="355600" algn="l"/>
              </a:tabLst>
            </a:pPr>
            <a:r>
              <a:rPr lang="ru-RU" sz="1600" spc="-5" dirty="0" smtClean="0">
                <a:latin typeface="Times New Roman"/>
                <a:cs typeface="Times New Roman"/>
              </a:rPr>
              <a:t>Формирование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начальных</a:t>
            </a:r>
            <a:r>
              <a:rPr lang="ru-RU" sz="1600" spc="-5" dirty="0" smtClean="0">
                <a:latin typeface="Times New Roman"/>
                <a:cs typeface="Times New Roman"/>
              </a:rPr>
              <a:t> представлений</a:t>
            </a:r>
            <a:r>
              <a:rPr lang="ru-RU" sz="1600" dirty="0" smtClean="0">
                <a:latin typeface="Times New Roman"/>
                <a:cs typeface="Times New Roman"/>
              </a:rPr>
              <a:t> о</a:t>
            </a:r>
            <a:r>
              <a:rPr lang="ru-RU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latin typeface="Times New Roman"/>
                <a:cs typeface="Times New Roman"/>
              </a:rPr>
              <a:t>некоторых</a:t>
            </a:r>
            <a:r>
              <a:rPr lang="ru-RU" sz="1600" spc="-1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видах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спорта, 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овладение </a:t>
            </a:r>
            <a:r>
              <a:rPr lang="ru-RU" sz="1600" spc="-10" dirty="0" smtClean="0">
                <a:latin typeface="Times New Roman"/>
                <a:cs typeface="Times New Roman"/>
              </a:rPr>
              <a:t>подвижными</a:t>
            </a:r>
            <a:r>
              <a:rPr lang="ru-RU" sz="1600" spc="-2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играми </a:t>
            </a:r>
            <a:r>
              <a:rPr lang="ru-RU" sz="1600" dirty="0" smtClean="0">
                <a:latin typeface="Times New Roman"/>
                <a:cs typeface="Times New Roman"/>
              </a:rPr>
              <a:t>с</a:t>
            </a:r>
            <a:r>
              <a:rPr lang="ru-RU" sz="1600" spc="-5" dirty="0" smtClean="0">
                <a:latin typeface="Times New Roman"/>
                <a:cs typeface="Times New Roman"/>
              </a:rPr>
              <a:t> правилами.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355600" indent="-342900" algn="just">
              <a:lnSpc>
                <a:spcPct val="100000"/>
              </a:lnSpc>
              <a:spcBef>
                <a:spcPts val="325"/>
              </a:spcBef>
              <a:buAutoNum type="arabicPeriod"/>
              <a:tabLst>
                <a:tab pos="355600" algn="l"/>
              </a:tabLst>
            </a:pPr>
            <a:r>
              <a:rPr lang="ru-RU" sz="1600" spc="-5" dirty="0" smtClean="0">
                <a:latin typeface="Times New Roman"/>
                <a:cs typeface="Times New Roman"/>
              </a:rPr>
              <a:t>Становление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целенаправленности</a:t>
            </a:r>
            <a:r>
              <a:rPr lang="ru-RU" sz="1600" dirty="0" smtClean="0">
                <a:latin typeface="Times New Roman"/>
                <a:cs typeface="Times New Roman"/>
              </a:rPr>
              <a:t> и</a:t>
            </a:r>
            <a:r>
              <a:rPr lang="ru-RU" sz="1600" spc="-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err="1" smtClean="0">
                <a:latin typeface="Times New Roman"/>
                <a:cs typeface="Times New Roman"/>
              </a:rPr>
              <a:t>саморегуляции</a:t>
            </a:r>
            <a:r>
              <a:rPr lang="ru-RU" sz="1600" spc="-35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в </a:t>
            </a:r>
            <a:r>
              <a:rPr lang="ru-RU" sz="1600" spc="-5" dirty="0" smtClean="0">
                <a:latin typeface="Times New Roman"/>
                <a:cs typeface="Times New Roman"/>
              </a:rPr>
              <a:t>двигательной</a:t>
            </a:r>
            <a:r>
              <a:rPr lang="ru-RU" sz="1600" spc="-15" dirty="0" smtClean="0">
                <a:latin typeface="Times New Roman"/>
                <a:cs typeface="Times New Roman"/>
              </a:rPr>
              <a:t> </a:t>
            </a:r>
            <a:r>
              <a:rPr lang="ru-RU" sz="1600" spc="5" dirty="0" smtClean="0">
                <a:latin typeface="Times New Roman"/>
                <a:cs typeface="Times New Roman"/>
              </a:rPr>
              <a:t>сфере.</a:t>
            </a:r>
            <a:endParaRPr lang="ru-RU" sz="1600" dirty="0" smtClean="0">
              <a:latin typeface="Times New Roman"/>
              <a:cs typeface="Times New Roman"/>
            </a:endParaRPr>
          </a:p>
          <a:p>
            <a:pPr marL="355600" marR="221615" indent="-342900" algn="just">
              <a:lnSpc>
                <a:spcPct val="114999"/>
              </a:lnSpc>
              <a:buAutoNum type="arabicPeriod"/>
              <a:tabLst>
                <a:tab pos="355600" algn="l"/>
              </a:tabLst>
            </a:pPr>
            <a:r>
              <a:rPr lang="ru-RU" sz="1600" spc="-5" dirty="0" smtClean="0">
                <a:latin typeface="Times New Roman"/>
                <a:cs typeface="Times New Roman"/>
              </a:rPr>
              <a:t>Становление</a:t>
            </a:r>
            <a:r>
              <a:rPr lang="ru-RU" sz="1600" dirty="0" smtClean="0">
                <a:latin typeface="Times New Roman"/>
                <a:cs typeface="Times New Roman"/>
              </a:rPr>
              <a:t> ценностей</a:t>
            </a:r>
            <a:r>
              <a:rPr lang="ru-RU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spc="-15" dirty="0" smtClean="0">
                <a:latin typeface="Times New Roman"/>
                <a:cs typeface="Times New Roman"/>
              </a:rPr>
              <a:t>здорового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образа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жизни,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овладение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latin typeface="Times New Roman"/>
                <a:cs typeface="Times New Roman"/>
              </a:rPr>
              <a:t>его </a:t>
            </a:r>
            <a:r>
              <a:rPr lang="ru-RU" sz="1600" spc="-1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элементарными </a:t>
            </a:r>
            <a:r>
              <a:rPr lang="ru-RU" sz="1600" spc="-10" dirty="0" smtClean="0">
                <a:latin typeface="Times New Roman"/>
                <a:cs typeface="Times New Roman"/>
              </a:rPr>
              <a:t>нормами </a:t>
            </a:r>
            <a:r>
              <a:rPr lang="ru-RU" sz="1600" dirty="0" smtClean="0">
                <a:latin typeface="Times New Roman"/>
                <a:cs typeface="Times New Roman"/>
              </a:rPr>
              <a:t>и </a:t>
            </a:r>
            <a:r>
              <a:rPr lang="ru-RU" sz="1600" spc="-5" dirty="0" smtClean="0">
                <a:latin typeface="Times New Roman"/>
                <a:cs typeface="Times New Roman"/>
              </a:rPr>
              <a:t>правилами </a:t>
            </a:r>
            <a:r>
              <a:rPr lang="ru-RU" sz="1600" dirty="0" smtClean="0">
                <a:latin typeface="Times New Roman"/>
                <a:cs typeface="Times New Roman"/>
              </a:rPr>
              <a:t>(в </a:t>
            </a:r>
            <a:r>
              <a:rPr lang="ru-RU" sz="1600" spc="-5" dirty="0" smtClean="0">
                <a:latin typeface="Times New Roman"/>
                <a:cs typeface="Times New Roman"/>
              </a:rPr>
              <a:t>питании, </a:t>
            </a:r>
            <a:r>
              <a:rPr lang="ru-RU" sz="1600" spc="-10" dirty="0" smtClean="0">
                <a:latin typeface="Times New Roman"/>
                <a:cs typeface="Times New Roman"/>
              </a:rPr>
              <a:t>двигательном </a:t>
            </a:r>
            <a:r>
              <a:rPr lang="ru-RU" sz="1600" spc="-5" dirty="0" smtClean="0">
                <a:latin typeface="Times New Roman"/>
                <a:cs typeface="Times New Roman"/>
              </a:rPr>
              <a:t>режиме, 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закаливании, при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формировании</a:t>
            </a:r>
            <a:r>
              <a:rPr lang="ru-RU" sz="1600" spc="-1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полезных</a:t>
            </a:r>
            <a:r>
              <a:rPr lang="ru-RU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привычек</a:t>
            </a:r>
            <a:r>
              <a:rPr lang="ru-RU" sz="1600" spc="10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и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др.).</a:t>
            </a:r>
            <a:endParaRPr lang="ru-RU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spc="-15" dirty="0" smtClean="0">
                <a:solidFill>
                  <a:srgbClr val="001F5F"/>
                </a:solidFill>
              </a:rPr>
              <a:t>Вариативная</a:t>
            </a:r>
            <a:r>
              <a:rPr lang="ru-RU" sz="3600" spc="15" dirty="0" smtClean="0">
                <a:solidFill>
                  <a:srgbClr val="001F5F"/>
                </a:solidFill>
              </a:rPr>
              <a:t> </a:t>
            </a:r>
            <a:r>
              <a:rPr lang="ru-RU" sz="3600" spc="-5" dirty="0" smtClean="0">
                <a:solidFill>
                  <a:srgbClr val="001F5F"/>
                </a:solidFill>
              </a:rPr>
              <a:t>часть</a:t>
            </a:r>
            <a:r>
              <a:rPr lang="ru-RU" sz="3600" spc="5" dirty="0" smtClean="0">
                <a:solidFill>
                  <a:srgbClr val="001F5F"/>
                </a:solidFill>
              </a:rPr>
              <a:t> </a:t>
            </a:r>
            <a:r>
              <a:rPr lang="ru-RU" sz="3600" spc="-15" dirty="0" smtClean="0">
                <a:solidFill>
                  <a:srgbClr val="001F5F"/>
                </a:solidFill>
              </a:rPr>
              <a:t>образовательной</a:t>
            </a:r>
            <a:r>
              <a:rPr lang="ru-RU" sz="3600" dirty="0" smtClean="0">
                <a:solidFill>
                  <a:srgbClr val="001F5F"/>
                </a:solidFill>
              </a:rPr>
              <a:t> </a:t>
            </a:r>
            <a:r>
              <a:rPr lang="ru-RU" sz="3600" spc="-10" dirty="0" smtClean="0">
                <a:solidFill>
                  <a:srgbClr val="001F5F"/>
                </a:solidFill>
              </a:rPr>
              <a:t>программы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1" spc="-5" dirty="0" smtClean="0">
                <a:latin typeface="Times New Roman"/>
                <a:cs typeface="Times New Roman"/>
              </a:rPr>
              <a:t>Обеспечивает </a:t>
            </a:r>
            <a:r>
              <a:rPr lang="ru-RU" sz="2400" b="1" spc="-15" dirty="0" smtClean="0">
                <a:latin typeface="Times New Roman"/>
                <a:cs typeface="Times New Roman"/>
              </a:rPr>
              <a:t>качество образовательного </a:t>
            </a:r>
            <a:r>
              <a:rPr lang="ru-RU" sz="2400" b="1" dirty="0" smtClean="0">
                <a:latin typeface="Times New Roman"/>
                <a:cs typeface="Times New Roman"/>
              </a:rPr>
              <a:t>процесса </a:t>
            </a:r>
            <a:r>
              <a:rPr lang="ru-RU" sz="2400" b="1" spc="-5" dirty="0" smtClean="0">
                <a:latin typeface="Times New Roman"/>
                <a:cs typeface="Times New Roman"/>
              </a:rPr>
              <a:t>для создания </a:t>
            </a:r>
            <a:r>
              <a:rPr lang="ru-RU" sz="2400" b="1" spc="-484" dirty="0" smtClean="0">
                <a:latin typeface="Times New Roman"/>
                <a:cs typeface="Times New Roman"/>
              </a:rPr>
              <a:t> </a:t>
            </a:r>
            <a:r>
              <a:rPr lang="ru-RU" sz="2400" b="1" spc="-5" dirty="0" smtClean="0">
                <a:latin typeface="Times New Roman"/>
                <a:cs typeface="Times New Roman"/>
              </a:rPr>
              <a:t>оптимальных </a:t>
            </a:r>
            <a:r>
              <a:rPr lang="ru-RU" sz="2400" b="1" spc="-15" dirty="0" smtClean="0">
                <a:latin typeface="Times New Roman"/>
                <a:cs typeface="Times New Roman"/>
              </a:rPr>
              <a:t>условий </a:t>
            </a:r>
            <a:r>
              <a:rPr lang="ru-RU" sz="2400" b="1" spc="-5" dirty="0" smtClean="0">
                <a:latin typeface="Times New Roman"/>
                <a:cs typeface="Times New Roman"/>
              </a:rPr>
              <a:t>развития </a:t>
            </a:r>
            <a:r>
              <a:rPr lang="ru-RU" sz="2400" b="1" spc="-10" dirty="0" smtClean="0">
                <a:latin typeface="Times New Roman"/>
                <a:cs typeface="Times New Roman"/>
              </a:rPr>
              <a:t>дошкольника </a:t>
            </a:r>
            <a:r>
              <a:rPr lang="ru-RU" sz="2400" b="1" dirty="0" smtClean="0">
                <a:latin typeface="Times New Roman"/>
                <a:cs typeface="Times New Roman"/>
              </a:rPr>
              <a:t>с </a:t>
            </a:r>
            <a:r>
              <a:rPr lang="ru-RU" sz="2400" b="1" spc="-10" dirty="0" smtClean="0">
                <a:latin typeface="Times New Roman"/>
                <a:cs typeface="Times New Roman"/>
              </a:rPr>
              <a:t>учетом </a:t>
            </a:r>
            <a:r>
              <a:rPr lang="ru-RU" sz="2400" b="1" spc="-15" dirty="0" smtClean="0">
                <a:latin typeface="Times New Roman"/>
                <a:cs typeface="Times New Roman"/>
              </a:rPr>
              <a:t>его </a:t>
            </a:r>
            <a:r>
              <a:rPr lang="ru-RU" sz="2400" b="1" spc="-10" dirty="0" smtClean="0">
                <a:latin typeface="Times New Roman"/>
                <a:cs typeface="Times New Roman"/>
              </a:rPr>
              <a:t> физического </a:t>
            </a:r>
            <a:r>
              <a:rPr lang="ru-RU" sz="2400" b="1" dirty="0" smtClean="0">
                <a:latin typeface="Times New Roman"/>
                <a:cs typeface="Times New Roman"/>
              </a:rPr>
              <a:t>и </a:t>
            </a:r>
            <a:r>
              <a:rPr lang="ru-RU" sz="2400" b="1" spc="-10" dirty="0" smtClean="0">
                <a:latin typeface="Times New Roman"/>
                <a:cs typeface="Times New Roman"/>
              </a:rPr>
              <a:t>психического здоровья, </a:t>
            </a:r>
            <a:r>
              <a:rPr lang="ru-RU" sz="2400" b="1" spc="-5" dirty="0" smtClean="0">
                <a:latin typeface="Times New Roman"/>
                <a:cs typeface="Times New Roman"/>
              </a:rPr>
              <a:t>для реализации 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lang="ru-RU" sz="2400" b="1" spc="-15" dirty="0" smtClean="0">
                <a:latin typeface="Times New Roman"/>
                <a:cs typeface="Times New Roman"/>
              </a:rPr>
              <a:t>психолого-педагогической</a:t>
            </a:r>
            <a:r>
              <a:rPr lang="ru-RU" sz="2400" b="1" spc="-35" dirty="0" smtClean="0">
                <a:latin typeface="Times New Roman"/>
                <a:cs typeface="Times New Roman"/>
              </a:rPr>
              <a:t> </a:t>
            </a:r>
            <a:r>
              <a:rPr lang="ru-RU" sz="2400" b="1" spc="-20" dirty="0" smtClean="0">
                <a:latin typeface="Times New Roman"/>
                <a:cs typeface="Times New Roman"/>
              </a:rPr>
              <a:t>готовности</a:t>
            </a:r>
            <a:r>
              <a:rPr lang="ru-RU" sz="2400" b="1" spc="-10" dirty="0" smtClean="0">
                <a:latin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cs typeface="Times New Roman"/>
              </a:rPr>
              <a:t>к</a:t>
            </a:r>
            <a:r>
              <a:rPr lang="ru-RU" sz="2400" b="1" spc="-10" dirty="0" smtClean="0">
                <a:latin typeface="Times New Roman"/>
                <a:cs typeface="Times New Roman"/>
              </a:rPr>
              <a:t> обучению</a:t>
            </a:r>
            <a:r>
              <a:rPr lang="ru-RU" sz="2400" b="1" spc="-40" dirty="0" smtClean="0">
                <a:latin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cs typeface="Times New Roman"/>
              </a:rPr>
              <a:t>в</a:t>
            </a:r>
            <a:r>
              <a:rPr lang="ru-RU" sz="2400" b="1" spc="-10" dirty="0" smtClean="0">
                <a:latin typeface="Times New Roman"/>
                <a:cs typeface="Times New Roman"/>
              </a:rPr>
              <a:t> школе.</a:t>
            </a:r>
            <a:endParaRPr lang="ru-RU" sz="24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  <p:grpSp>
        <p:nvGrpSpPr>
          <p:cNvPr id="4" name="object 4"/>
          <p:cNvGrpSpPr/>
          <p:nvPr/>
        </p:nvGrpSpPr>
        <p:grpSpPr>
          <a:xfrm>
            <a:off x="642911" y="4000504"/>
            <a:ext cx="7500989" cy="2286016"/>
            <a:chOff x="569976" y="2375916"/>
            <a:chExt cx="7623175" cy="32131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1976" y="2375916"/>
              <a:ext cx="6144768" cy="7757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976" y="4364736"/>
              <a:ext cx="3425952" cy="12237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39161" y="3152394"/>
              <a:ext cx="45720" cy="1213485"/>
            </a:xfrm>
            <a:custGeom>
              <a:avLst/>
              <a:gdLst/>
              <a:ahLst/>
              <a:cxnLst/>
              <a:rect l="l" t="t" r="r" b="b"/>
              <a:pathLst>
                <a:path w="45719" h="1213485">
                  <a:moveTo>
                    <a:pt x="34289" y="0"/>
                  </a:moveTo>
                  <a:lnTo>
                    <a:pt x="11430" y="0"/>
                  </a:lnTo>
                  <a:lnTo>
                    <a:pt x="11430" y="1190243"/>
                  </a:lnTo>
                  <a:lnTo>
                    <a:pt x="0" y="1190243"/>
                  </a:lnTo>
                  <a:lnTo>
                    <a:pt x="22860" y="1213103"/>
                  </a:lnTo>
                  <a:lnTo>
                    <a:pt x="45719" y="1190243"/>
                  </a:lnTo>
                  <a:lnTo>
                    <a:pt x="34289" y="1190243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9161" y="3152394"/>
              <a:ext cx="45720" cy="1213485"/>
            </a:xfrm>
            <a:custGeom>
              <a:avLst/>
              <a:gdLst/>
              <a:ahLst/>
              <a:cxnLst/>
              <a:rect l="l" t="t" r="r" b="b"/>
              <a:pathLst>
                <a:path w="45719" h="1213485">
                  <a:moveTo>
                    <a:pt x="0" y="1190243"/>
                  </a:moveTo>
                  <a:lnTo>
                    <a:pt x="11430" y="1190243"/>
                  </a:lnTo>
                  <a:lnTo>
                    <a:pt x="11430" y="0"/>
                  </a:lnTo>
                  <a:lnTo>
                    <a:pt x="34289" y="0"/>
                  </a:lnTo>
                  <a:lnTo>
                    <a:pt x="34289" y="1190243"/>
                  </a:lnTo>
                  <a:lnTo>
                    <a:pt x="45719" y="1190243"/>
                  </a:lnTo>
                  <a:lnTo>
                    <a:pt x="22860" y="1213103"/>
                  </a:lnTo>
                  <a:lnTo>
                    <a:pt x="0" y="119024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255" y="4364736"/>
              <a:ext cx="3477767" cy="12237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83629" y="3152394"/>
              <a:ext cx="45720" cy="1213485"/>
            </a:xfrm>
            <a:custGeom>
              <a:avLst/>
              <a:gdLst/>
              <a:ahLst/>
              <a:cxnLst/>
              <a:rect l="l" t="t" r="r" b="b"/>
              <a:pathLst>
                <a:path w="45720" h="1213485">
                  <a:moveTo>
                    <a:pt x="34290" y="0"/>
                  </a:moveTo>
                  <a:lnTo>
                    <a:pt x="11430" y="0"/>
                  </a:lnTo>
                  <a:lnTo>
                    <a:pt x="11430" y="1190243"/>
                  </a:lnTo>
                  <a:lnTo>
                    <a:pt x="0" y="1190243"/>
                  </a:lnTo>
                  <a:lnTo>
                    <a:pt x="22860" y="1213103"/>
                  </a:lnTo>
                  <a:lnTo>
                    <a:pt x="45720" y="1190243"/>
                  </a:lnTo>
                  <a:lnTo>
                    <a:pt x="34290" y="1190243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83629" y="3152394"/>
              <a:ext cx="45720" cy="1213485"/>
            </a:xfrm>
            <a:custGeom>
              <a:avLst/>
              <a:gdLst/>
              <a:ahLst/>
              <a:cxnLst/>
              <a:rect l="l" t="t" r="r" b="b"/>
              <a:pathLst>
                <a:path w="45720" h="1213485">
                  <a:moveTo>
                    <a:pt x="0" y="1190243"/>
                  </a:moveTo>
                  <a:lnTo>
                    <a:pt x="11430" y="1190243"/>
                  </a:lnTo>
                  <a:lnTo>
                    <a:pt x="11430" y="0"/>
                  </a:lnTo>
                  <a:lnTo>
                    <a:pt x="34290" y="0"/>
                  </a:lnTo>
                  <a:lnTo>
                    <a:pt x="34290" y="1190243"/>
                  </a:lnTo>
                  <a:lnTo>
                    <a:pt x="45720" y="1190243"/>
                  </a:lnTo>
                  <a:lnTo>
                    <a:pt x="22860" y="1213103"/>
                  </a:lnTo>
                  <a:lnTo>
                    <a:pt x="0" y="1190243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3322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Педагогический мониторинг осуществляется с целью определения динамики актуального индивидуального профиля развития ребенка и используется при решении следующих задач: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•индивидуализации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 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•оптимизации работы с группой детей. 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Достижения детьми промежуточных результатов оценивается путём наблюдений, анализа детских работ, непосредственного общения, создания педагогических ситуаций, тестовых заданий, бесед с родителями.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 отдельных случаях (при необходимости) может проводиться психологическая диагностика детей. Она проводится квалифицированными специалистами (например, педагогами-психологами) и только с согласия родителей (законных представителей) детей.</a:t>
            </a:r>
            <a:r>
              <a:rPr lang="ru-RU" sz="5400" b="1" dirty="0" smtClean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5400" b="1" dirty="0" smtClean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spc="-30" dirty="0" smtClean="0">
                <a:solidFill>
                  <a:schemeClr val="accent2"/>
                </a:solidFill>
              </a:rPr>
              <a:t>Требования </a:t>
            </a:r>
            <a:r>
              <a:rPr lang="ru-RU" sz="3200" dirty="0" smtClean="0">
                <a:solidFill>
                  <a:schemeClr val="accent2"/>
                </a:solidFill>
              </a:rPr>
              <a:t>к </a:t>
            </a:r>
            <a:r>
              <a:rPr lang="ru-RU" sz="3200" spc="-5" dirty="0" smtClean="0">
                <a:solidFill>
                  <a:schemeClr val="accent2"/>
                </a:solidFill>
              </a:rPr>
              <a:t>развивающей предметно- </a:t>
            </a:r>
            <a:r>
              <a:rPr lang="ru-RU" sz="3200" spc="-885" dirty="0" smtClean="0">
                <a:solidFill>
                  <a:schemeClr val="accent2"/>
                </a:solidFill>
              </a:rPr>
              <a:t> </a:t>
            </a:r>
            <a:r>
              <a:rPr lang="ru-RU" sz="3200" spc="-5" dirty="0" smtClean="0">
                <a:solidFill>
                  <a:schemeClr val="accent2"/>
                </a:solidFill>
              </a:rPr>
              <a:t>пространственной</a:t>
            </a:r>
            <a:r>
              <a:rPr lang="ru-RU" sz="3200" spc="-10" dirty="0" smtClean="0">
                <a:solidFill>
                  <a:schemeClr val="accent2"/>
                </a:solidFill>
              </a:rPr>
              <a:t> среде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659" indent="-442595">
              <a:lnSpc>
                <a:spcPct val="100000"/>
              </a:lnSpc>
              <a:spcBef>
                <a:spcPts val="855"/>
              </a:spcBef>
              <a:buSzPct val="133333"/>
              <a:buFont typeface="Arial MT"/>
              <a:buChar char="•"/>
              <a:tabLst>
                <a:tab pos="454659" algn="l"/>
                <a:tab pos="455295" algn="l"/>
              </a:tabLst>
            </a:pPr>
            <a:r>
              <a:rPr lang="ru-RU" sz="2800" b="1" spc="-10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Полифункциональность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31800" indent="-419734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431800" algn="l"/>
                <a:tab pos="432434" algn="l"/>
              </a:tabLst>
            </a:pPr>
            <a:r>
              <a:rPr lang="ru-RU" sz="2800" b="1" spc="-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Вариативность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ru-RU" sz="2800" b="1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Доступность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31800" indent="-419734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431800" algn="l"/>
                <a:tab pos="432434" algn="l"/>
              </a:tabLst>
            </a:pPr>
            <a:r>
              <a:rPr lang="ru-RU" sz="2800" b="1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Безопасность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ru-RU" sz="2800" b="1" spc="-2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Трансформируемость</a:t>
            </a:r>
            <a:endParaRPr lang="ru-RU" sz="2800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ru-RU" sz="2800" b="1" spc="-10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Содержательно-насыщенность</a:t>
            </a:r>
            <a:endParaRPr lang="ru-RU"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spc="-10" dirty="0" smtClean="0">
                <a:solidFill>
                  <a:schemeClr val="tx1"/>
                </a:solidFill>
              </a:rPr>
              <a:t>Си</a:t>
            </a:r>
            <a:r>
              <a:rPr lang="ru-RU" sz="3600" spc="-20" dirty="0" smtClean="0">
                <a:solidFill>
                  <a:schemeClr val="tx1"/>
                </a:solidFill>
              </a:rPr>
              <a:t>с</a:t>
            </a:r>
            <a:r>
              <a:rPr lang="ru-RU" sz="3600" spc="-10" dirty="0" smtClean="0">
                <a:solidFill>
                  <a:schemeClr val="tx1"/>
                </a:solidFill>
              </a:rPr>
              <a:t>т</a:t>
            </a:r>
            <a:r>
              <a:rPr lang="ru-RU" sz="3600" spc="-20" dirty="0" smtClean="0">
                <a:solidFill>
                  <a:schemeClr val="tx1"/>
                </a:solidFill>
              </a:rPr>
              <a:t>е</a:t>
            </a:r>
            <a:r>
              <a:rPr lang="ru-RU" sz="3600" spc="-25" dirty="0" smtClean="0">
                <a:solidFill>
                  <a:schemeClr val="tx1"/>
                </a:solidFill>
              </a:rPr>
              <a:t>м</a:t>
            </a:r>
            <a:r>
              <a:rPr lang="ru-RU" sz="3600" spc="-5" dirty="0" smtClean="0">
                <a:solidFill>
                  <a:schemeClr val="tx1"/>
                </a:solidFill>
              </a:rPr>
              <a:t>а</a:t>
            </a: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ru-RU" sz="3600" spc="-10" dirty="0" smtClean="0">
                <a:solidFill>
                  <a:schemeClr val="tx1"/>
                </a:solidFill>
              </a:rPr>
              <a:t>вз</a:t>
            </a:r>
            <a:r>
              <a:rPr lang="ru-RU" sz="3600" dirty="0" smtClean="0">
                <a:solidFill>
                  <a:schemeClr val="tx1"/>
                </a:solidFill>
              </a:rPr>
              <a:t>а</a:t>
            </a:r>
            <a:r>
              <a:rPr lang="ru-RU" sz="3600" spc="-10" dirty="0" smtClean="0">
                <a:solidFill>
                  <a:schemeClr val="tx1"/>
                </a:solidFill>
              </a:rPr>
              <a:t>и</a:t>
            </a:r>
            <a:r>
              <a:rPr lang="ru-RU" sz="3600" spc="-40" dirty="0" smtClean="0">
                <a:solidFill>
                  <a:schemeClr val="tx1"/>
                </a:solidFill>
              </a:rPr>
              <a:t>м</a:t>
            </a:r>
            <a:r>
              <a:rPr lang="ru-RU" sz="3600" spc="-85" dirty="0" smtClean="0">
                <a:solidFill>
                  <a:schemeClr val="tx1"/>
                </a:solidFill>
              </a:rPr>
              <a:t>о</a:t>
            </a:r>
            <a:r>
              <a:rPr lang="ru-RU" sz="3600" spc="-5" dirty="0" smtClean="0">
                <a:solidFill>
                  <a:schemeClr val="tx1"/>
                </a:solidFill>
              </a:rPr>
              <a:t>дей</a:t>
            </a:r>
            <a:r>
              <a:rPr lang="ru-RU" sz="3600" spc="-20" dirty="0" smtClean="0">
                <a:solidFill>
                  <a:schemeClr val="tx1"/>
                </a:solidFill>
              </a:rPr>
              <a:t>с</a:t>
            </a:r>
            <a:r>
              <a:rPr lang="ru-RU" sz="3600" spc="-10" dirty="0" smtClean="0">
                <a:solidFill>
                  <a:schemeClr val="tx1"/>
                </a:solidFill>
              </a:rPr>
              <a:t>тви</a:t>
            </a:r>
            <a:r>
              <a:rPr lang="ru-RU" sz="3600" spc="-5" dirty="0" smtClean="0">
                <a:solidFill>
                  <a:schemeClr val="tx1"/>
                </a:solidFill>
              </a:rPr>
              <a:t>я</a:t>
            </a: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ru-RU" sz="3600" spc="-5" dirty="0" smtClean="0">
                <a:solidFill>
                  <a:schemeClr val="tx1"/>
                </a:solidFill>
              </a:rPr>
              <a:t>с </a:t>
            </a:r>
            <a:r>
              <a:rPr lang="ru-RU" sz="3600" spc="-10" dirty="0" smtClean="0">
                <a:solidFill>
                  <a:schemeClr val="tx1"/>
                </a:solidFill>
              </a:rPr>
              <a:t>р</a:t>
            </a:r>
            <a:r>
              <a:rPr lang="ru-RU" sz="3600" spc="-80" dirty="0" smtClean="0">
                <a:solidFill>
                  <a:schemeClr val="tx1"/>
                </a:solidFill>
              </a:rPr>
              <a:t>о</a:t>
            </a:r>
            <a:r>
              <a:rPr lang="ru-RU" sz="3600" spc="-5" dirty="0" smtClean="0">
                <a:solidFill>
                  <a:schemeClr val="tx1"/>
                </a:solidFill>
              </a:rPr>
              <a:t>дит</a:t>
            </a:r>
            <a:r>
              <a:rPr lang="ru-RU" sz="3600" spc="-20" dirty="0" smtClean="0">
                <a:solidFill>
                  <a:schemeClr val="tx1"/>
                </a:solidFill>
              </a:rPr>
              <a:t>е</a:t>
            </a:r>
            <a:r>
              <a:rPr lang="ru-RU" sz="3600" spc="-10" dirty="0" smtClean="0">
                <a:solidFill>
                  <a:schemeClr val="tx1"/>
                </a:solidFill>
              </a:rPr>
              <a:t>лям</a:t>
            </a:r>
            <a:r>
              <a:rPr lang="ru-RU" sz="3600" spc="-5" dirty="0" smtClean="0">
                <a:solidFill>
                  <a:schemeClr val="tx1"/>
                </a:solidFill>
              </a:rPr>
              <a:t>и</a:t>
            </a: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ru-RU" sz="3600" spc="-10" dirty="0" smtClean="0">
                <a:solidFill>
                  <a:schemeClr val="tx1"/>
                </a:solidFill>
              </a:rPr>
              <a:t>вкл</a:t>
            </a:r>
            <a:r>
              <a:rPr lang="ru-RU" sz="3600" spc="-114" dirty="0" smtClean="0">
                <a:solidFill>
                  <a:schemeClr val="tx1"/>
                </a:solidFill>
              </a:rPr>
              <a:t>ю</a:t>
            </a:r>
            <a:r>
              <a:rPr lang="ru-RU" sz="3600" spc="-5" dirty="0" smtClean="0">
                <a:solidFill>
                  <a:schemeClr val="tx1"/>
                </a:solidFill>
              </a:rPr>
              <a:t>чае</a:t>
            </a:r>
            <a:r>
              <a:rPr lang="ru-RU" sz="3600" spc="10" dirty="0" smtClean="0">
                <a:solidFill>
                  <a:schemeClr val="tx1"/>
                </a:solidFill>
              </a:rPr>
              <a:t>т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51130" indent="-13906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51765" algn="l"/>
              </a:tabLst>
            </a:pPr>
            <a:r>
              <a:rPr lang="ru-RU" sz="2800" spc="-5" dirty="0" smtClean="0">
                <a:latin typeface="Georgia"/>
                <a:cs typeface="Georgia"/>
              </a:rPr>
              <a:t>ознакомление</a:t>
            </a:r>
            <a:r>
              <a:rPr lang="ru-RU" sz="2800" spc="2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родителей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с </a:t>
            </a:r>
            <a:r>
              <a:rPr lang="ru-RU" sz="2800" spc="-5" dirty="0" smtClean="0">
                <a:latin typeface="Georgia"/>
                <a:cs typeface="Georgia"/>
              </a:rPr>
              <a:t>результатами</a:t>
            </a:r>
            <a:r>
              <a:rPr lang="ru-RU" sz="2800" spc="2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работы</a:t>
            </a:r>
            <a:r>
              <a:rPr lang="ru-RU" sz="2800" spc="2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ДОУ;</a:t>
            </a:r>
            <a:endParaRPr lang="ru-RU" sz="2800" dirty="0" smtClean="0">
              <a:latin typeface="Georgia"/>
              <a:cs typeface="Georgia"/>
            </a:endParaRPr>
          </a:p>
          <a:p>
            <a:pPr marL="12700" marR="5080" algn="just">
              <a:lnSpc>
                <a:spcPct val="100000"/>
              </a:lnSpc>
              <a:buFont typeface="Arial MT"/>
              <a:buChar char="•"/>
              <a:tabLst>
                <a:tab pos="149860" algn="l"/>
              </a:tabLst>
            </a:pPr>
            <a:r>
              <a:rPr lang="ru-RU" sz="2800" dirty="0" smtClean="0">
                <a:latin typeface="Georgia"/>
                <a:cs typeface="Georgia"/>
              </a:rPr>
              <a:t>ознакомление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родителей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с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содержанием</a:t>
            </a:r>
            <a:r>
              <a:rPr lang="ru-RU" sz="2800" dirty="0" smtClean="0">
                <a:latin typeface="Georgia"/>
                <a:cs typeface="Georgia"/>
              </a:rPr>
              <a:t> работы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ДОУ, 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направленной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на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физическое,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психическое</a:t>
            </a:r>
            <a:r>
              <a:rPr lang="ru-RU" sz="2800" dirty="0" smtClean="0">
                <a:latin typeface="Georgia"/>
                <a:cs typeface="Georgia"/>
              </a:rPr>
              <a:t> и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социальное </a:t>
            </a:r>
            <a:r>
              <a:rPr lang="ru-RU" sz="2800" dirty="0" smtClean="0">
                <a:latin typeface="Georgia"/>
                <a:cs typeface="Georgia"/>
              </a:rPr>
              <a:t> развитие</a:t>
            </a:r>
            <a:r>
              <a:rPr lang="ru-RU" sz="2800" spc="-1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ребенка;</a:t>
            </a:r>
            <a:endParaRPr lang="ru-RU" sz="2800" dirty="0" smtClean="0">
              <a:latin typeface="Georgia"/>
              <a:cs typeface="Georgia"/>
            </a:endParaRPr>
          </a:p>
          <a:p>
            <a:pPr marL="12700" marR="8255" algn="just">
              <a:lnSpc>
                <a:spcPct val="100000"/>
              </a:lnSpc>
              <a:buFont typeface="Arial MT"/>
              <a:buChar char="•"/>
              <a:tabLst>
                <a:tab pos="149860" algn="l"/>
              </a:tabLst>
            </a:pPr>
            <a:r>
              <a:rPr lang="ru-RU" sz="2800" dirty="0" smtClean="0">
                <a:latin typeface="Georgia"/>
                <a:cs typeface="Georgia"/>
              </a:rPr>
              <a:t>участие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в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составлении</a:t>
            </a:r>
            <a:r>
              <a:rPr lang="ru-RU" sz="2800" dirty="0" smtClean="0">
                <a:latin typeface="Georgia"/>
                <a:cs typeface="Georgia"/>
              </a:rPr>
              <a:t> планов: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спортивных</a:t>
            </a:r>
            <a:r>
              <a:rPr lang="ru-RU" sz="2800" dirty="0" smtClean="0">
                <a:latin typeface="Georgia"/>
                <a:cs typeface="Georgia"/>
              </a:rPr>
              <a:t> и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культурно- 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массовых</a:t>
            </a:r>
            <a:r>
              <a:rPr lang="ru-RU" sz="2800" spc="40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мероприятий,</a:t>
            </a:r>
            <a:r>
              <a:rPr lang="ru-RU" sz="2800" spc="-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работы</a:t>
            </a:r>
            <a:r>
              <a:rPr lang="ru-RU" sz="2800" spc="10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родительского</a:t>
            </a:r>
            <a:r>
              <a:rPr lang="ru-RU" sz="2800" spc="1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комитета</a:t>
            </a:r>
            <a:endParaRPr lang="ru-RU" sz="2800" dirty="0" smtClean="0">
              <a:latin typeface="Georgia"/>
              <a:cs typeface="Georgia"/>
            </a:endParaRPr>
          </a:p>
          <a:p>
            <a:pPr marL="149860" indent="-137160" algn="just">
              <a:lnSpc>
                <a:spcPct val="100000"/>
              </a:lnSpc>
              <a:buFont typeface="Arial MT"/>
              <a:buChar char="•"/>
              <a:tabLst>
                <a:tab pos="149860" algn="l"/>
                <a:tab pos="3395979" algn="l"/>
                <a:tab pos="5141595" algn="l"/>
              </a:tabLst>
            </a:pPr>
            <a:r>
              <a:rPr lang="ru-RU" sz="2800" spc="-5" dirty="0" smtClean="0">
                <a:latin typeface="Georgia"/>
                <a:cs typeface="Georgia"/>
              </a:rPr>
              <a:t>целенаправленную	</a:t>
            </a:r>
            <a:r>
              <a:rPr lang="ru-RU" sz="2800" dirty="0" smtClean="0">
                <a:latin typeface="Georgia"/>
                <a:cs typeface="Georgia"/>
              </a:rPr>
              <a:t>работу,	</a:t>
            </a:r>
            <a:r>
              <a:rPr lang="ru-RU" sz="2800" spc="-5" dirty="0" smtClean="0">
                <a:latin typeface="Georgia"/>
                <a:cs typeface="Georgia"/>
              </a:rPr>
              <a:t>пропагандирующую</a:t>
            </a:r>
            <a:endParaRPr lang="ru-RU" sz="2800" dirty="0" smtClean="0">
              <a:latin typeface="Georgia"/>
              <a:cs typeface="Georgia"/>
            </a:endParaRPr>
          </a:p>
          <a:p>
            <a:pPr marL="12700" algn="just">
              <a:lnSpc>
                <a:spcPct val="100000"/>
              </a:lnSpc>
            </a:pPr>
            <a:r>
              <a:rPr lang="ru-RU" sz="2800" spc="-5" dirty="0" smtClean="0">
                <a:latin typeface="Georgia"/>
                <a:cs typeface="Georgia"/>
              </a:rPr>
              <a:t>общественное</a:t>
            </a:r>
            <a:r>
              <a:rPr lang="ru-RU" sz="2800" spc="1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дошкольное</a:t>
            </a:r>
            <a:r>
              <a:rPr lang="ru-RU" sz="2800" spc="3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воспитание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в его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разных</a:t>
            </a:r>
            <a:r>
              <a:rPr lang="ru-RU" sz="2800" spc="2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формах;</a:t>
            </a:r>
            <a:endParaRPr lang="ru-RU" sz="2800" dirty="0" smtClean="0">
              <a:latin typeface="Georgia"/>
              <a:cs typeface="Georgia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49860" algn="l"/>
              </a:tabLst>
            </a:pPr>
            <a:r>
              <a:rPr lang="ru-RU" sz="2800" spc="-5" dirty="0" smtClean="0">
                <a:latin typeface="Georgia"/>
                <a:cs typeface="Georgia"/>
              </a:rPr>
              <a:t>обучение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конкретным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приемам</a:t>
            </a:r>
            <a:r>
              <a:rPr lang="ru-RU" sz="2800" dirty="0" smtClean="0">
                <a:latin typeface="Georgia"/>
                <a:cs typeface="Georgia"/>
              </a:rPr>
              <a:t> и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методам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воспитания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и 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развития </a:t>
            </a:r>
            <a:r>
              <a:rPr lang="ru-RU" sz="2800" spc="-5" dirty="0" smtClean="0">
                <a:latin typeface="Georgia"/>
                <a:cs typeface="Georgia"/>
              </a:rPr>
              <a:t>ребенка </a:t>
            </a:r>
            <a:r>
              <a:rPr lang="ru-RU" sz="2800" dirty="0" smtClean="0">
                <a:latin typeface="Georgia"/>
                <a:cs typeface="Georgia"/>
              </a:rPr>
              <a:t>в разных </a:t>
            </a:r>
            <a:r>
              <a:rPr lang="ru-RU" sz="2800" spc="-5" dirty="0" smtClean="0">
                <a:latin typeface="Georgia"/>
                <a:cs typeface="Georgia"/>
              </a:rPr>
              <a:t>видах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детской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деятельности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5" dirty="0" smtClean="0">
                <a:latin typeface="Georgia"/>
                <a:cs typeface="Georgia"/>
              </a:rPr>
              <a:t>на </a:t>
            </a:r>
            <a:r>
              <a:rPr lang="ru-RU" sz="2800" spc="10" dirty="0" smtClean="0">
                <a:latin typeface="Georgia"/>
                <a:cs typeface="Georgia"/>
              </a:rPr>
              <a:t> </a:t>
            </a:r>
            <a:r>
              <a:rPr lang="ru-RU" sz="2800" dirty="0" smtClean="0">
                <a:latin typeface="Georgia"/>
                <a:cs typeface="Georgia"/>
              </a:rPr>
              <a:t>семинарах-практикумах,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консультациях</a:t>
            </a:r>
            <a:r>
              <a:rPr lang="ru-RU" sz="2800" dirty="0" smtClean="0">
                <a:latin typeface="Georgia"/>
                <a:cs typeface="Georgia"/>
              </a:rPr>
              <a:t> и</a:t>
            </a:r>
            <a:r>
              <a:rPr lang="ru-RU" sz="2800" spc="5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открытых </a:t>
            </a:r>
            <a:r>
              <a:rPr lang="ru-RU" sz="2800" dirty="0" smtClean="0">
                <a:latin typeface="Georgia"/>
                <a:cs typeface="Georgia"/>
              </a:rPr>
              <a:t> </a:t>
            </a:r>
            <a:r>
              <a:rPr lang="ru-RU" sz="2800" spc="-5" dirty="0" smtClean="0">
                <a:latin typeface="Georgia"/>
                <a:cs typeface="Georgia"/>
              </a:rPr>
              <a:t>занятиях.</a:t>
            </a:r>
            <a:endParaRPr lang="ru-RU" sz="28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3500462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Образовательная программа разработана в соответствии с Федеральным государственным образовательным стандартом дошкольного образования (ФГОС ДО)</a:t>
            </a:r>
            <a:br>
              <a:rPr lang="ru-RU" sz="2700" dirty="0" smtClean="0"/>
            </a:br>
            <a:r>
              <a:rPr lang="ru-RU" sz="2700" dirty="0" smtClean="0"/>
              <a:t>Приказом МО и Н РФ № 1155 от 17 октября 2013 года</a:t>
            </a:r>
            <a:br>
              <a:rPr lang="ru-RU" sz="2700" dirty="0" smtClean="0"/>
            </a:br>
            <a:r>
              <a:rPr lang="ru-RU" sz="2700" dirty="0" smtClean="0"/>
              <a:t>с учетом примерной общеобразовательной программы</a:t>
            </a:r>
            <a:br>
              <a:rPr lang="ru-RU" sz="2700" dirty="0" smtClean="0"/>
            </a:br>
            <a:r>
              <a:rPr lang="ru-RU" sz="2700" dirty="0" smtClean="0"/>
              <a:t>дошкольного образования «От рождения до школы» под редакцией </a:t>
            </a:r>
            <a:r>
              <a:rPr lang="ru-RU" sz="2700" dirty="0" err="1" smtClean="0"/>
              <a:t>Н.Е.Вераксы</a:t>
            </a:r>
            <a:r>
              <a:rPr lang="ru-RU" sz="2700" dirty="0" smtClean="0"/>
              <a:t>, Т.С. Комаровой, М.А. Васильевой и обеспечивает разностороннее развитие детей.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  <p:pic>
        <p:nvPicPr>
          <p:cNvPr id="4" name="Содержимое 3" descr="фото книги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357694"/>
            <a:ext cx="3134791" cy="235109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868052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/>
              <a:t>Образовательная программа МБДОУ №116 является основным нормативным документом, регламентирующим содержание и организацию образовательной деятельности нашего учреждения.</a:t>
            </a:r>
            <a:br>
              <a:rPr lang="ru-RU" sz="2400" dirty="0" smtClean="0"/>
            </a:br>
            <a:r>
              <a:rPr lang="ru-RU" sz="2400" dirty="0" smtClean="0"/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01092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dirty="0" smtClean="0"/>
              <a:t>Цель образовательной  программы: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>
                <a:solidFill>
                  <a:schemeClr val="tx1"/>
                </a:solidFill>
              </a:rPr>
              <a:t>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 и физиологических особенностей. Развитие личности, мотивации и способностей детей  в различных видах деятельности и охватывает направление развития  и образования детей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172480" cy="1057260"/>
          </a:xfrm>
        </p:spPr>
        <p:txBody>
          <a:bodyPr/>
          <a:lstStyle/>
          <a:p>
            <a:pPr algn="ctr"/>
            <a:r>
              <a:rPr lang="ru-RU" sz="3200" b="1" dirty="0" smtClean="0"/>
              <a:t>Особенности организации образовательного процесса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386002" cy="4572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Соотношение обязательной части ООП  ДО и части формируемой участниками образовательного процесса (с учетом приоритетной деятельности образовательного учреждения) определено как :</a:t>
            </a:r>
            <a:endParaRPr lang="ru-RU" sz="20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786050" y="1676400"/>
          <a:ext cx="6072230" cy="4871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39622"/>
          </a:xfrm>
        </p:spPr>
        <p:txBody>
          <a:bodyPr>
            <a:normAutofit fontScale="90000"/>
          </a:bodyPr>
          <a:lstStyle/>
          <a:p>
            <a:pPr indent="90170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Программа разработана с учетом примерных инновационной    образовательной  программы   дошкольного образования </a:t>
            </a:r>
            <a:r>
              <a:rPr lang="ru-RU" sz="1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«От рождения до школы»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Н.Е.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Вераксы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Т.С.Комаровой, Э.М. Дорофеевой и комплексной программы развития и воспитания дошкольников в образовательной системе «Школа 2100» А.А.Леонтьев.</a:t>
            </a:r>
            <a:r>
              <a:rPr lang="ru-RU" sz="1800" b="1" dirty="0" smtClean="0">
                <a:ea typeface="Calibri"/>
                <a:cs typeface="Times New Roman"/>
              </a:rPr>
              <a:t/>
            </a:r>
            <a:br>
              <a:rPr lang="ru-RU" sz="1800" b="1" dirty="0" smtClean="0">
                <a:ea typeface="Calibri"/>
                <a:cs typeface="Times New Roman"/>
              </a:rPr>
            </a:br>
            <a:r>
              <a:rPr lang="ru-RU" sz="1800" b="1" i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Вариативная часть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программы разработана с учетом следующих программ: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Региональная образовательная программа дошкольного образования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Сөенеч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радость познания» (Автор – Р. К.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Шаехова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);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Программа «Обучение русскоязычных детей татарскому языку в детском саду»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Зариповой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З. М. и др.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Учебно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– методический комплект по обучению русскоязычных детей татарскому языку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Татарча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сөйләшәбез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» – «Говорим по-татарски»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Зариповой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З. М. и др.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Учебно-методический  комплектом по обучению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татароязычных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детей родному языку 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Туган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телдә сөйләшәбез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», вариант 2 Ф.В.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Хазратовой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«Программа логопедической работы по преодолению общего недоразвития речи у детей» Т.Б.Филичева, Т.В.Туманова </a:t>
            </a:r>
            <a: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«Программа логопедической работы по преодолению фонетико-фонематического недоразвития у детей в старшей группе», Т.Б.Филичева, Г.В.Чиркина</a:t>
            </a:r>
            <a:r>
              <a:rPr lang="ru-RU" sz="5400" b="1" dirty="0" smtClean="0">
                <a:solidFill>
                  <a:schemeClr val="tx1"/>
                </a:solidFill>
                <a:ea typeface="Calibri"/>
                <a:cs typeface="Times New Roman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305800" cy="6000768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-объединение обучения и воспитания в целостный образовательный процесс на основе духовно-нравственных и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социокультурных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ценностей, принятых в обществе правил и норм поведения в интересах человека, семьи, общества;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3962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Calibri"/>
                <a:cs typeface="Wingdings"/>
              </a:rPr>
              <a:t>      -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формирование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социокультурной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 среды, соответствующей возрастным и индивидуальным особенностям детей;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</a:br>
            <a: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  <a:t>-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  <a: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  <a:t/>
            </a:r>
            <a:b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</a:br>
            <a:r>
              <a:rPr lang="ru-RU" sz="2000" dirty="0" smtClean="0">
                <a:solidFill>
                  <a:schemeClr val="tx1"/>
                </a:solidFill>
                <a:ea typeface="Calibri"/>
                <a:cs typeface="Wingdings"/>
              </a:rPr>
              <a:t>-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обеспечение преемственности целей, задач и содержания дошкольного общего и 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начального общего образования.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Вариативная часть: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</a:t>
            </a:r>
            <a:b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</a:t>
            </a:r>
            <a:r>
              <a:rPr lang="ru-RU" sz="2000" dirty="0" smtClean="0">
                <a:latin typeface="Times New Roman"/>
                <a:ea typeface="Times New Roman"/>
              </a:rPr>
              <a:t/>
            </a:r>
            <a:br>
              <a:rPr lang="ru-RU" sz="2000" dirty="0" smtClean="0">
                <a:latin typeface="Times New Roman"/>
                <a:ea typeface="Times New Roman"/>
              </a:rPr>
            </a:b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96746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формирование </a:t>
            </a:r>
            <a:r>
              <a:rPr lang="ru-RU" sz="2400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социокультурной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среды, соответствующей возрастным и индивидуальным особенностям детей, с учетом национальных особенностей региона;</a:t>
            </a:r>
            <a:b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-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обеспечение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 ДОУ</a:t>
            </a:r>
            <a:r>
              <a:rPr lang="ru-RU" sz="2400" dirty="0" smtClean="0">
                <a:solidFill>
                  <a:schemeClr val="tx1"/>
                </a:solidFill>
                <a:ea typeface="Calibri"/>
                <a:cs typeface="Wingdings"/>
              </a:rPr>
              <a:t>.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ea typeface="Calibri"/>
                <a:cs typeface="Wingdings"/>
              </a:rPr>
              <a:t/>
            </a:r>
            <a:br>
              <a:rPr lang="ru-RU" sz="2400" dirty="0" smtClean="0">
                <a:solidFill>
                  <a:schemeClr val="tx1"/>
                </a:solidFill>
                <a:ea typeface="Calibri"/>
                <a:cs typeface="Wingdings"/>
              </a:rPr>
            </a:br>
            <a:r>
              <a:rPr lang="ru-RU" sz="2400" dirty="0" smtClean="0">
                <a:solidFill>
                  <a:schemeClr val="tx1"/>
                </a:solidFill>
                <a:ea typeface="Calibri"/>
                <a:cs typeface="Wingdings"/>
              </a:rPr>
              <a:t>-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языковое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Wingdings"/>
              </a:rPr>
              <a:t>, эмоционально-нравственное и интеллектуальное развитие детей с ОНР и ФФН и  овладение детьми связной, грамматически правильной речью, фонетической системой родного языка, а также элементами грамоты, что формирует готовность данной группы детей к обучению в общеобразовательной школе, а в дальнейшем, к жизни в современном обществе.</a:t>
            </a:r>
            <a:endParaRPr lang="ru-RU" sz="2400" dirty="0">
              <a:solidFill>
                <a:schemeClr val="tx1"/>
              </a:solidFill>
              <a:ea typeface="Calibri"/>
              <a:cs typeface="Wingding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407</Words>
  <Application>Microsoft Office PowerPoint</Application>
  <PresentationFormat>Экран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МУНИЦИПАЛЬНОЕ БЮДЖЕТНОЕ ДОШКОЛЬНОЕ ОБРАЗОВАТЕЛЬНОЕ УЧРЕЖДЕНИЕ «Детский сад №116 комбинированного вида» ПРИВОЛЖСКОГО РАЙОНА Г.КАЗАНИ</vt:lpstr>
      <vt:lpstr>  Образовательная программа разработана в соответствии с Федеральным государственным образовательным стандартом дошкольного образования (ФГОС ДО) Приказом МО и Н РФ № 1155 от 17 октября 2013 года с учетом примерной общеобразовательной программы дошкольного образования «От рождения до школы» под редакцией Н.Е.Вераксы, Т.С. Комаровой, М.А. Васильевой и обеспечивает разностороннее развитие детей. </vt:lpstr>
      <vt:lpstr>Образовательная программа МБДОУ №116 является основным нормативным документом, регламентирующим содержание и организацию образовательной деятельности нашего учреждения. 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образования.</vt:lpstr>
      <vt:lpstr>Цель образовательной  программы: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 и физиологических особенностей. Развитие личности, мотивации и способностей детей  в различных видах деятельности и охватывает направление развития  и образования детей </vt:lpstr>
      <vt:lpstr>Особенности организации образовательного процесса</vt:lpstr>
      <vt:lpstr>Программа разработана с учетом примерных инновационной    образовательной  программы   дошкольного образования «От рождения до школы» Н.Е. Вераксы, Т.С.Комаровой, Э.М. Дорофеевой и комплексной программы развития и воспитания дошкольников в образовательной системе «Школа 2100» А.А.Леонтьев. Вариативная часть программы разработана с учетом следующих программ: Региональная образовательная программа дошкольного образования «Сөенеч – радость познания» (Автор – Р. К. Шаехова); Программа «Обучение русскоязычных детей татарскому языку в детском саду» Зариповой З. М. и др. Учебно – методический комплект по обучению русскоязычных детей татарскому языку «Татарча сөйләшәбез» – «Говорим по-татарски» Зариповой З. М. и др. Учебно-методический  комплектом по обучению татароязычных детей родному языку  «Туган телдә сөйләшәбез», вариант 2 Ф.В. Хазратовой. «Программа логопедической работы по преодолению общего недоразвития речи у детей» Т.Б.Филичева, Т.В.Туманова  «Программа логопедической работы по преодолению фонетико-фонематического недоразвития у детей в старшей группе», Т.Б.Филичева, Г.В.Чиркина </vt:lpstr>
      <vt:lpstr>   Задачи реализации программы:  -охрана и укрепление физического и психического здоровья детей, в том числе их эмоционального благополучия; -обеспечение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 -создание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 -объединение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-формирование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</vt:lpstr>
      <vt:lpstr>      -формирование социокультурной среды, соответствующей возрастным и индивидуальным особенностям детей; -обеспечение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-обеспечение преемственности целей, задач и содержания дошкольного общего и начального общего образования. Вариативная часть: 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 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 </vt:lpstr>
      <vt:lpstr>формирование социокультурной среды, соответствующей возрастным и индивидуальным особенностям детей, с учетом национальных особенностей региона; -обеспечение 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 ДОУ.  -языковое, эмоционально-нравственное и интеллектуальное развитие детей с ОНР и ФФН и  овладение детьми связной, грамматически правильной речью, фонетической системой родного языка, а также элементами грамоты, что формирует готовность данной группы детей к обучению в общеобразовательной школе, а в дальнейшем, к жизни в современном обществе.</vt:lpstr>
      <vt:lpstr>задачи реализуются в процессе разнообразных видов детской деятельности:</vt:lpstr>
      <vt:lpstr>Образовательная область</vt:lpstr>
      <vt:lpstr>Образовательная область</vt:lpstr>
      <vt:lpstr>Образовательная область</vt:lpstr>
      <vt:lpstr>Образовательная область</vt:lpstr>
      <vt:lpstr>Вариативная часть образовательной программы</vt:lpstr>
      <vt:lpstr>Педагогический мониторинг осуществляется с целью определения динамики актуального индивидуального профиля развития ребенка и используется при решении следующих задач: •индивидуализации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  •оптимизации работы с группой детей.  Достижения детьми промежуточных результатов оценивается путём наблюдений, анализа детских работ, непосредственного общения, создания педагогических ситуаций, тестовых заданий, бесед с родителями. В отдельных случаях (при необходимости) может проводиться психологическая диагностика детей. Она проводится квалифицированными специалистами (например, педагогами-психологами) и только с согласия родителей (законных представителей) детей. </vt:lpstr>
      <vt:lpstr>Требования к развивающей предметно-  пространственной среде</vt:lpstr>
      <vt:lpstr>Система взаимодействия с родителями включает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№116 комбинированного вида» ПРИВОЛЖСКОГО РАЙОНА Г.КАЗАНИ</dc:title>
  <dc:creator>Almaz</dc:creator>
  <cp:lastModifiedBy>Пользователь Gigabyte</cp:lastModifiedBy>
  <cp:revision>17</cp:revision>
  <dcterms:created xsi:type="dcterms:W3CDTF">2023-09-11T18:02:17Z</dcterms:created>
  <dcterms:modified xsi:type="dcterms:W3CDTF">2023-09-12T13:27:44Z</dcterms:modified>
</cp:coreProperties>
</file>